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82" r:id="rId4"/>
    <p:sldId id="292" r:id="rId5"/>
    <p:sldId id="283" r:id="rId6"/>
    <p:sldId id="291" r:id="rId7"/>
    <p:sldId id="296" r:id="rId8"/>
    <p:sldId id="297" r:id="rId9"/>
    <p:sldId id="284" r:id="rId10"/>
    <p:sldId id="294" r:id="rId11"/>
    <p:sldId id="298" r:id="rId12"/>
    <p:sldId id="28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1" autoAdjust="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DD750-E9C8-498E-B02F-A465CB2BB798}" type="datetime1">
              <a:rPr lang="ru-RU" smtClean="0"/>
              <a:t>08.10.2020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C6E7-B645-4B70-AC63-7A575D94CEB1}" type="datetime1">
              <a:rPr lang="ru-RU" smtClean="0"/>
              <a:pPr/>
              <a:t>08.10.2020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92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6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3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6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92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2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7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24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8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Полилиния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4" name="Полилиния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Полилиния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Введите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слайда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Надпись 24" descr="Акцент слайда для поля заголовка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837" y="3114635"/>
            <a:ext cx="4459766" cy="251463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r>
              <a:rPr lang="ru-RU" sz="28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</a:t>
            </a:r>
            <a:r>
              <a:rPr lang="ru-RU" sz="28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собливості</a:t>
            </a:r>
            <a:r>
              <a:rPr lang="ru-RU" sz="2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 </a:t>
            </a:r>
            <a:r>
              <a:rPr lang="ru-RU" sz="28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переваги</a:t>
            </a:r>
            <a:r>
              <a:rPr lang="ru-RU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освітньої</a:t>
            </a:r>
            <a:r>
              <a:rPr lang="ru-RU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</a:t>
            </a:r>
            <a:r>
              <a:rPr lang="ru-RU" sz="28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менеджмент</a:t>
            </a:r>
            <a:endParaRPr lang="ru-RU" sz="28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228" y="4938518"/>
            <a:ext cx="4000500" cy="690752"/>
          </a:xfrm>
        </p:spPr>
        <p:txBody>
          <a:bodyPr rtlCol="0"/>
          <a:lstStyle/>
          <a:p>
            <a:pPr algn="r" rtl="0"/>
            <a:r>
              <a:rPr lang="ru-RU" sz="1800" dirty="0" err="1" smtClean="0"/>
              <a:t>Виконала</a:t>
            </a:r>
            <a:r>
              <a:rPr lang="ru-RU" sz="1800" dirty="0" smtClean="0"/>
              <a:t> студентка 4 курсу</a:t>
            </a:r>
          </a:p>
          <a:p>
            <a:pPr algn="r" rtl="0"/>
            <a:r>
              <a:rPr lang="ru-RU" sz="1800" dirty="0" err="1" smtClean="0"/>
              <a:t>Ол</a:t>
            </a:r>
            <a:r>
              <a:rPr lang="uk-UA" sz="1800" dirty="0" err="1" smtClean="0"/>
              <a:t>іх</a:t>
            </a:r>
            <a:r>
              <a:rPr lang="uk-UA" sz="1800" dirty="0" smtClean="0"/>
              <a:t> Анастасія</a:t>
            </a:r>
            <a:endParaRPr lang="ru-RU" sz="1800" dirty="0"/>
          </a:p>
        </p:txBody>
      </p:sp>
      <p:sp>
        <p:nvSpPr>
          <p:cNvPr id="20" name="Равнобедренный треугольник 19" descr="Тень на слайде для поля заголовка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6" name="Надпись 15" descr="Контрастный элемент для блока подписи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4813138"/>
            <a:ext cx="691517" cy="1026777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7" name="Равнобедренный треугольник 16" descr="Акцент тени для заголовка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63958" y="561010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Равнобедренный треугольник 18" descr="Акцент тени для заголовка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 flipV="1">
            <a:off x="463958" y="4860371"/>
            <a:ext cx="225306" cy="20104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27" y="453083"/>
            <a:ext cx="6785429" cy="5824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706" y="4835908"/>
            <a:ext cx="5849484" cy="745427"/>
          </a:xfrm>
        </p:spPr>
        <p:txBody>
          <a:bodyPr/>
          <a:lstStyle/>
          <a:p>
            <a:pPr algn="ctr"/>
            <a:r>
              <a:rPr lang="uk-UA" sz="3600" dirty="0" smtClean="0"/>
              <a:t>Дякую за увагу! </a:t>
            </a:r>
            <a:r>
              <a:rPr lang="uk-UA" sz="3600" dirty="0"/>
              <a:t>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15" y="1275403"/>
            <a:ext cx="4563805" cy="2692645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слайда-разделителя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Надпись 23" descr="Контрастный элемент для поля заголовка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8" name="Равнобедренный треугольник 17" descr="Тень для поля заголовка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</p:spPr>
        <p:txBody>
          <a:bodyPr rtlCol="0"/>
          <a:lstStyle/>
          <a:p>
            <a:pPr algn="ctr" rtl="0"/>
            <a:r>
              <a:rPr lang="ru-RU" sz="5000" dirty="0" smtClean="0"/>
              <a:t>Короткий </a:t>
            </a:r>
            <a:r>
              <a:rPr lang="ru-RU" sz="5000" dirty="0" err="1" smtClean="0"/>
              <a:t>опис</a:t>
            </a:r>
            <a:r>
              <a:rPr lang="ru-RU" sz="5000" dirty="0" smtClean="0"/>
              <a:t> </a:t>
            </a:r>
            <a:r>
              <a:rPr lang="ru-RU" sz="5000" dirty="0" err="1" smtClean="0"/>
              <a:t>програми</a:t>
            </a:r>
            <a:r>
              <a:rPr lang="ru-RU" sz="5000" dirty="0" smtClean="0"/>
              <a:t> менеджмент</a:t>
            </a:r>
            <a:endParaRPr lang="ru-RU" sz="5000" dirty="0"/>
          </a:p>
        </p:txBody>
      </p:sp>
      <p:sp>
        <p:nvSpPr>
          <p:cNvPr id="15" name="Полилиния 5" descr="Контрастный блок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" name="Полилиния 5" descr="Пустой контрастный блок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51" r="-1134"/>
          <a:stretch/>
        </p:blipFill>
        <p:spPr>
          <a:xfrm>
            <a:off x="5865223" y="1684742"/>
            <a:ext cx="5185954" cy="3605715"/>
          </a:xfrm>
          <a:prstGeom prst="hexagon">
            <a:avLst/>
          </a:prstGeom>
        </p:spPr>
      </p:pic>
      <p:sp>
        <p:nvSpPr>
          <p:cNvPr id="15" name="Полилиния 5" descr="Смещенное изображение пустой фигуры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6" name="Полилиния 5" descr="Смещенное изображение сплошной фигуры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906263" y="976207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2000" y="444895"/>
            <a:ext cx="4017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Освітня програма «</a:t>
            </a:r>
            <a:r>
              <a:rPr lang="uk-UA" sz="2400" dirty="0" smtClean="0"/>
              <a:t>Менеджмент» </a:t>
            </a:r>
            <a:r>
              <a:rPr lang="uk-UA" sz="2400" dirty="0"/>
              <a:t>спрямована на формування системних знань, а також розвиток дослідницьких і професійних навичок, вмінь і </a:t>
            </a:r>
            <a:r>
              <a:rPr lang="uk-UA" sz="2400" dirty="0" err="1"/>
              <a:t>компетентностей</a:t>
            </a:r>
            <a:r>
              <a:rPr lang="uk-UA" sz="2400" dirty="0"/>
              <a:t> з планування, мотивації, контролю, організації та координації розвитку підприємств, установ, організацій з метою забезпечення їх конкурентоспроможності в сучасних умовах.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 l="18108" r="1810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Полилиния 5" descr="Пустой контрастный блок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0" cap="flat">
            <a:solidFill>
              <a:schemeClr val="accent5">
                <a:lumMod val="25000"/>
                <a:lumOff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7" name="Полилиния 5" descr="Сплошной контрастный блок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937463" y="5992986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5">
              <a:lumMod val="25000"/>
              <a:lumOff val="75000"/>
            </a:schemeClr>
          </a:solidFill>
          <a:ln w="63500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74" y="570066"/>
            <a:ext cx="54689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Підготовка фахівців, здатних діагностувати та розв’язувати практичні проблеми та складні спеціалізовані задачі у сфері управління організаціями та їх підрозділами, передбачає вивчення інноваційних підходів, методів, </a:t>
            </a:r>
            <a:r>
              <a:rPr lang="uk-UA" sz="2400" dirty="0" err="1"/>
              <a:t>методик</a:t>
            </a:r>
            <a:r>
              <a:rPr lang="uk-UA" sz="2400" dirty="0"/>
              <a:t>, технологій, інструментів менеджменту з використанням сучасних інформаційно-комунікаційних технологій. Фахівці отримують навички з організації та управління бізнес-процесами, їх моделювання та прогнозування з метою прийняття управлінських рішень в умовах змін; обґрунтування стратегій розвитку підприємств тощо.</a:t>
            </a:r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Надпись 37" descr="Акцент для блока заголовка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5" name="Равнобедренный треугольник 34" descr="Тень для блока заголовка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Полилиния 5" descr="Сплошной контрастный блок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3" name="Полилиния 5" descr="Пустой контрастный блок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>
              <a:lnSpc>
                <a:spcPct val="250000"/>
              </a:lnSpc>
            </a:pP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3989" y="448386"/>
            <a:ext cx="62396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Індивідуалізація </a:t>
            </a:r>
            <a:r>
              <a:rPr lang="uk-UA" sz="2000" dirty="0"/>
              <a:t>процесу навчання та застосування практико-орієнтованих технології навчання (інтерактивні форми навчання, тренінги, групові дискусії, розв’язання ситуаційних завдань, кейсів тощо);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Можливість творчого і наукового розвитку як на вітчизняному, так і міжнародному рівнях;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Залучення підприємців та партнерів-роботодавців, які досягли високого рівня розвитку власних бізнес-структур, до підготовки конкурентоспроможних фахівців;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Участь у програмах стажування на підприємствах в України та за кордоном, теоретична та практична підготовка у літніх міжнародних школах;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Навчання за програмою «подвійний диплом» за профілем спеціальності; участь у міжнародних грантових проектах;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Можливість продовження навчання на третьому (</a:t>
            </a:r>
            <a:r>
              <a:rPr lang="uk-UA" sz="2000" dirty="0" err="1"/>
              <a:t>освітньо</a:t>
            </a:r>
            <a:r>
              <a:rPr lang="uk-UA" sz="2000" dirty="0"/>
              <a:t>-науковому) рівні та здобуття ступеня доктора філософії.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505" r="15505"/>
          <a:stretch>
            <a:fillRect/>
          </a:stretch>
        </p:blipFill>
        <p:spPr>
          <a:prstGeom prst="hexagon">
            <a:avLst/>
          </a:prstGeom>
        </p:spPr>
      </p:pic>
      <p:pic>
        <p:nvPicPr>
          <p:cNvPr id="1026" name="Picture 2" descr="Тайм-менеджмент для IT-специалистов. Как работать эффективнее и всё  успевать | DOU"/>
          <p:cNvPicPr>
            <a:picLocks noGrp="1" noChangeAspect="1" noChangeArrowheads="1"/>
          </p:cNvPicPr>
          <p:nvPr>
            <p:ph type="pic" sz="quarter" idx="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21714"/>
          <a:stretch>
            <a:fillRect/>
          </a:stretch>
        </p:blipFill>
        <p:spPr bwMode="auto"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35"/>
          </p:nvPr>
        </p:nvPicPr>
        <p:blipFill>
          <a:blip r:embed="rId5"/>
          <a:srcRect l="12300" r="12300"/>
          <a:stretch>
            <a:fillRect/>
          </a:stretch>
        </p:blipFill>
        <p:spPr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635" y="498124"/>
            <a:ext cx="8281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Посади, які можуть обіймати </a:t>
            </a:r>
            <a:r>
              <a:rPr lang="uk-UA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випускники</a:t>
            </a:r>
          </a:p>
          <a:p>
            <a:endParaRPr lang="uk-UA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sz="2400" dirty="0"/>
              <a:t>Керівні посади на підприємствах (топ-менеджер; менеджер підприємства; менеджер структурних підрозділів); менеджер з питань організації виробничої та комерційної діяльності, раціоналізації виробництва, якості, реклами, </a:t>
            </a:r>
            <a:r>
              <a:rPr lang="uk-UA" sz="2400" dirty="0" err="1"/>
              <a:t>зв’язків</a:t>
            </a:r>
            <a:r>
              <a:rPr lang="uk-UA" sz="2400" dirty="0"/>
              <a:t> з громадськістю та пресою; аналітик з дослідження ринку; консультант з економічних питань, а також з питань інформаційного забезпечення; проектний менеджер; керівник апарату місцевих органів державної влади (головний фахівець; начальник служби (відділу); керівник структурного підрозділу  головний спеціаліст); керівники та викладачі закладів вищої освіти; наукові співробітники; інші наукові співробітники в галузі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829" y="440407"/>
            <a:ext cx="1161142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Знання з предметної області</a:t>
            </a:r>
          </a:p>
          <a:p>
            <a:endParaRPr lang="uk-UA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базові </a:t>
            </a:r>
            <a:r>
              <a:rPr lang="uk-UA" sz="2000" dirty="0"/>
              <a:t>засади реалізації загальних функцій управління організацією, планування стратегічної та поточної діяльності організації</a:t>
            </a:r>
            <a:r>
              <a:rPr lang="uk-UA" sz="2000" dirty="0" smtClean="0"/>
              <a:t>;</a:t>
            </a:r>
            <a:endParaRPr lang="uk-UA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основні </a:t>
            </a:r>
            <a:r>
              <a:rPr lang="uk-UA" sz="2000" dirty="0"/>
              <a:t>принципи розробки , обґрунтування і прийняття управлінських рішень</a:t>
            </a:r>
            <a:r>
              <a:rPr lang="uk-UA" sz="2000" dirty="0" smtClean="0"/>
              <a:t>;</a:t>
            </a:r>
            <a:endParaRPr lang="uk-UA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сучасні </a:t>
            </a:r>
            <a:r>
              <a:rPr lang="uk-UA" sz="2000" dirty="0"/>
              <a:t>методи управління первинними підрозділами організації, створення проектних команд;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сучасні </a:t>
            </a:r>
            <a:r>
              <a:rPr lang="uk-UA" sz="2000" dirty="0"/>
              <a:t>підходи до моніторингу і впровадження інновацій в організації;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методи </a:t>
            </a:r>
            <a:r>
              <a:rPr lang="uk-UA" sz="2000" dirty="0"/>
              <a:t>і засоби забезпечення належного рівня якості послуг, захисту споживача від неякісних послуг, аналізу причин рекламацій і запобігання їх виникненню;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оволодіння </a:t>
            </a:r>
            <a:r>
              <a:rPr lang="uk-UA" sz="2000" dirty="0"/>
              <a:t>сучасним рівнем інформаційної та комп’ютерної культури: розбудова комунікаційної мережі для обміну інформацією; налагодження </a:t>
            </a:r>
            <a:r>
              <a:rPr lang="uk-UA" sz="2000" dirty="0" err="1"/>
              <a:t>зворотнього</a:t>
            </a:r>
            <a:r>
              <a:rPr lang="uk-UA" sz="2000" dirty="0"/>
              <a:t> зв’язку, ведення кореспонденції, основи захисту інформації;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сучасні </a:t>
            </a:r>
            <a:r>
              <a:rPr lang="uk-UA" sz="2000" dirty="0"/>
              <a:t>підходи до розробки загальнодержавної та регіональної соціально-економічної політики;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dirty="0" smtClean="0"/>
              <a:t>методи </a:t>
            </a:r>
            <a:r>
              <a:rPr lang="uk-UA" sz="2000" dirty="0"/>
              <a:t>забезпечення конкурентоспроможності організації на ринку, оцінки ризиків та прогнозування.</a:t>
            </a:r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r>
              <a:rPr lang="ru-RU" dirty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142" y="517803"/>
            <a:ext cx="1187268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Загальні уміння та навички</a:t>
            </a:r>
          </a:p>
          <a:p>
            <a:endParaRPr lang="uk-UA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уміння </a:t>
            </a:r>
            <a:r>
              <a:rPr lang="uk-UA" sz="2000" dirty="0"/>
              <a:t>організувати процес виконання завдань у відповідності до принципів тайм-менеджменту;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навички </a:t>
            </a:r>
            <a:r>
              <a:rPr lang="uk-UA" sz="2000" dirty="0"/>
              <a:t>добирати та використовувати психолого-педагогічні технології у професійній та інших сферах життєдіяльності;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навички </a:t>
            </a:r>
            <a:r>
              <a:rPr lang="uk-UA" sz="2000" dirty="0"/>
              <a:t>дотримуватися етики ведення бізнесу та ділового спілкування, включаючи усну та письмову комунікацію українською мовою та принаймні однією із поширених європейських мов;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навички </a:t>
            </a:r>
            <a:r>
              <a:rPr lang="uk-UA" sz="2000" dirty="0"/>
              <a:t>взаємодії з іншими людьми, уміння працювати в групах, управління конфліктами та стресами, здатність нести персональну відповідальність за діяльність співробітників і всієї групи;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уміння </a:t>
            </a:r>
            <a:r>
              <a:rPr lang="uk-UA" sz="2000" dirty="0"/>
              <a:t>враховувати вплив факторів зовнішнього середовища прямої та непрямої дії на результативність діяльності організації;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уміння </a:t>
            </a:r>
            <a:r>
              <a:rPr lang="uk-UA" sz="2000" dirty="0" err="1"/>
              <a:t>професійно</a:t>
            </a:r>
            <a:r>
              <a:rPr lang="uk-UA" sz="2000" dirty="0"/>
              <a:t> працювати із сучасною комп'ютерною технікою;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здатність </a:t>
            </a:r>
            <a:r>
              <a:rPr lang="uk-UA" sz="2000" dirty="0"/>
              <a:t>до самонавчання та продовження професійного розвитку;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sz="2000" dirty="0" smtClean="0"/>
              <a:t>здатність </a:t>
            </a:r>
            <a:r>
              <a:rPr lang="uk-UA" sz="2000" dirty="0"/>
              <a:t>розвивати лідерський потенціал, підприємливість і вміння йти на виправданий ризик.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3566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2_TF16411253.potx" id="{484AC4F0-DFB1-44B1-A48A-4A4E5B9BAE55}" vid="{642D7752-446B-4E16-8C1E-EACC99EB30B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purl.org/dc/terms/"/>
    <ds:schemaRef ds:uri="fb0879af-3eba-417a-a55a-ffe6dcd6ca77"/>
    <ds:schemaRef ds:uri="http://purl.org/dc/dcmitype/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Геометрическая презентация</Template>
  <TotalTime>0</TotalTime>
  <Words>612</Words>
  <Application>Microsoft Office PowerPoint</Application>
  <PresentationFormat>Широкоэкранный</PresentationFormat>
  <Paragraphs>55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Courier New</vt:lpstr>
      <vt:lpstr>Times New Roman</vt:lpstr>
      <vt:lpstr>Wingdings</vt:lpstr>
      <vt:lpstr>Тема Office</vt:lpstr>
      <vt:lpstr>Особливості та переваги освітньої програми менеджмент</vt:lpstr>
      <vt:lpstr>Короткий опис програми менеджмент</vt:lpstr>
      <vt:lpstr>Презентация PowerPoint</vt:lpstr>
      <vt:lpstr>Презентация PowerPoint</vt:lpstr>
      <vt:lpstr>Переваги програми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☻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2020-10-08T17:30:59Z</dcterms:created>
  <dcterms:modified xsi:type="dcterms:W3CDTF">2020-10-08T18:03:53Z</dcterms:modified>
</cp:coreProperties>
</file>