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32" r:id="rId3"/>
    <p:sldId id="329" r:id="rId4"/>
    <p:sldId id="338" r:id="rId5"/>
    <p:sldId id="331" r:id="rId6"/>
    <p:sldId id="340" r:id="rId7"/>
    <p:sldId id="339" r:id="rId8"/>
    <p:sldId id="341" r:id="rId9"/>
  </p:sldIdLst>
  <p:sldSz cx="12188825" cy="6858000"/>
  <p:notesSz cx="6858000" cy="9144000"/>
  <p:custDataLst>
    <p:tags r:id="rId12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37" autoAdjust="0"/>
    <p:restoredTop sz="94588" autoAdjust="0"/>
  </p:normalViewPr>
  <p:slideViewPr>
    <p:cSldViewPr showGuides="1">
      <p:cViewPr>
        <p:scale>
          <a:sx n="80" d="100"/>
          <a:sy n="80" d="100"/>
        </p:scale>
        <p:origin x="-126" y="14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 rtlCol="0"/>
        <a:lstStyle/>
        <a:p>
          <a:pPr rtl="0"/>
          <a:endParaRPr lang="en-US"/>
        </a:p>
      </dgm:t>
    </dgm:pt>
    <dgm:pt modelId="{9A97DD9A-212E-426A-9594-7FEEEC4E1E2E}">
      <dgm:prSet phldrT="[Text]" custT="1"/>
      <dgm:spPr/>
      <dgm:t>
        <a:bodyPr rtlCol="0"/>
        <a:lstStyle/>
        <a:p>
          <a:pPr rtl="0"/>
          <a:r>
            <a:rPr lang="ru-RU" sz="1800" noProof="0" dirty="0" err="1" smtClean="0"/>
            <a:t>Особливості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програми</a:t>
          </a:r>
          <a:endParaRPr lang="ru-RU" sz="1800" noProof="0" dirty="0"/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 rtlCol="0"/>
        <a:lstStyle/>
        <a:p>
          <a:pPr rtl="0"/>
          <a:endParaRPr lang="en-US" sz="1600"/>
        </a:p>
      </dgm:t>
    </dgm:pt>
    <dgm:pt modelId="{A822033B-D112-4812-B9AC-0AEDBC4B3389}" type="sibTrans" cxnId="{6EE1A5DD-79E9-4FC2-BFBE-DA7B4C71D980}">
      <dgm:prSet/>
      <dgm:spPr/>
      <dgm:t>
        <a:bodyPr rtlCol="0"/>
        <a:lstStyle/>
        <a:p>
          <a:pPr rtl="0"/>
          <a:endParaRPr lang="en-US" sz="1600"/>
        </a:p>
      </dgm:t>
    </dgm:pt>
    <dgm:pt modelId="{9767D06C-E342-4313-B844-7CBE4BE72372}">
      <dgm:prSet phldrT="[Text]" custT="1"/>
      <dgm:spPr/>
      <dgm:t>
        <a:bodyPr rtlCol="0"/>
        <a:lstStyle/>
        <a:p>
          <a:pPr rtl="0"/>
          <a:r>
            <a:rPr lang="ru-RU" sz="2000" noProof="0" dirty="0" err="1" smtClean="0"/>
            <a:t>Суміщення</a:t>
          </a:r>
          <a:r>
            <a:rPr lang="ru-RU" sz="2000" noProof="0" dirty="0" smtClean="0"/>
            <a:t> з </a:t>
          </a:r>
          <a:r>
            <a:rPr lang="ru-RU" sz="2000" noProof="0" dirty="0" err="1" smtClean="0"/>
            <a:t>навчанням</a:t>
          </a:r>
          <a:r>
            <a:rPr lang="ru-RU" sz="2000" noProof="0" dirty="0" smtClean="0"/>
            <a:t> за </a:t>
          </a:r>
          <a:r>
            <a:rPr lang="ru-RU" sz="2000" noProof="0" dirty="0" err="1" smtClean="0"/>
            <a:t>іншими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освітніми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програмами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07642ABB-36AA-4345-A138-3BA34143FF70}" type="parTrans" cxnId="{1F9E31E8-2B2E-4F8E-AA9B-B5366FE84796}">
      <dgm:prSet/>
      <dgm:spPr/>
      <dgm:t>
        <a:bodyPr rtlCol="0"/>
        <a:lstStyle/>
        <a:p>
          <a:pPr rtl="0"/>
          <a:endParaRPr lang="en-US" sz="1600"/>
        </a:p>
      </dgm:t>
    </dgm:pt>
    <dgm:pt modelId="{5B3210CA-F7F6-43EC-9250-21702872AB7F}" type="sibTrans" cxnId="{1F9E31E8-2B2E-4F8E-AA9B-B5366FE84796}">
      <dgm:prSet/>
      <dgm:spPr/>
      <dgm:t>
        <a:bodyPr rtlCol="0"/>
        <a:lstStyle/>
        <a:p>
          <a:pPr rtl="0"/>
          <a:endParaRPr lang="en-US" sz="1600"/>
        </a:p>
      </dgm:t>
    </dgm:pt>
    <dgm:pt modelId="{45D65E2E-57FB-46B9-A23E-155578272902}">
      <dgm:prSet phldrT="[Text]" custT="1"/>
      <dgm:spPr/>
      <dgm:t>
        <a:bodyPr rtlCol="0"/>
        <a:lstStyle/>
        <a:p>
          <a:pPr algn="just" rtl="0"/>
          <a:r>
            <a:rPr lang="ru-RU" sz="1800" noProof="0" dirty="0" err="1" smtClean="0"/>
            <a:t>Програма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передбачає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проходження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виробничої</a:t>
          </a:r>
          <a:r>
            <a:rPr lang="ru-RU" sz="1800" noProof="0" dirty="0" smtClean="0"/>
            <a:t> практики та практики з </a:t>
          </a:r>
          <a:r>
            <a:rPr lang="ru-RU" sz="1800" noProof="0" dirty="0" err="1" smtClean="0"/>
            <a:t>фаху</a:t>
          </a:r>
          <a:endParaRPr lang="ru-RU" sz="1800" noProof="0" dirty="0"/>
        </a:p>
      </dgm:t>
      <dgm:extLst>
        <a:ext uri="{E40237B7-FDA0-4F09-8148-C483321AD2D9}">
          <dgm14:cNvPr xmlns:dgm14="http://schemas.microsoft.com/office/drawing/2010/diagram" xmlns="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 rtlCol="0"/>
        <a:lstStyle/>
        <a:p>
          <a:pPr rtl="0"/>
          <a:endParaRPr lang="en-US" sz="1600"/>
        </a:p>
      </dgm:t>
    </dgm:pt>
    <dgm:pt modelId="{C35F0E74-D801-4FFD-B331-4EF428DDF3B5}" type="sibTrans" cxnId="{FE68F8E0-776A-49A3-8850-D44015EFEFE4}">
      <dgm:prSet/>
      <dgm:spPr/>
      <dgm:t>
        <a:bodyPr rtlCol="0"/>
        <a:lstStyle/>
        <a:p>
          <a:pPr rtl="0"/>
          <a:endParaRPr lang="en-US" sz="1600"/>
        </a:p>
      </dgm:t>
    </dgm:pt>
    <dgm:pt modelId="{4AD13E16-C8EF-4219-ADEC-3EFA367F63FB}">
      <dgm:prSet phldrT="[Text]" custT="1"/>
      <dgm:spPr/>
      <dgm:t>
        <a:bodyPr rtlCol="0"/>
        <a:lstStyle/>
        <a:p>
          <a:pPr algn="just" rtl="0"/>
          <a:r>
            <a:rPr lang="ru-RU" sz="1800" noProof="0" dirty="0" err="1" smtClean="0"/>
            <a:t>Можливе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суміщення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навчання</a:t>
          </a:r>
          <a:r>
            <a:rPr lang="ru-RU" sz="1800" noProof="0" dirty="0" smtClean="0"/>
            <a:t> за </a:t>
          </a:r>
          <a:r>
            <a:rPr lang="ru-RU" sz="1800" noProof="0" dirty="0" err="1" smtClean="0"/>
            <a:t>іншою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програмою</a:t>
          </a:r>
          <a:r>
            <a:rPr lang="ru-RU" sz="1800" noProof="0" dirty="0" smtClean="0"/>
            <a:t>, яка </a:t>
          </a:r>
          <a:r>
            <a:rPr lang="ru-RU" sz="1800" noProof="0" dirty="0" err="1" smtClean="0"/>
            <a:t>передбачає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здобуття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освітнього</a:t>
          </a:r>
          <a:r>
            <a:rPr lang="ru-RU" sz="1800" noProof="0" dirty="0" smtClean="0"/>
            <a:t> </a:t>
          </a:r>
          <a:r>
            <a:rPr lang="ru-RU" sz="1800" noProof="0" dirty="0" err="1" smtClean="0"/>
            <a:t>ступеня</a:t>
          </a:r>
          <a:r>
            <a:rPr lang="ru-RU" sz="1800" noProof="0" dirty="0" smtClean="0"/>
            <a:t> бакалавра за заочною формою </a:t>
          </a:r>
          <a:r>
            <a:rPr lang="ru-RU" sz="1800" noProof="0" dirty="0" err="1" smtClean="0"/>
            <a:t>навчання</a:t>
          </a:r>
          <a:r>
            <a:rPr lang="ru-RU" sz="1800" noProof="0" dirty="0" smtClean="0"/>
            <a:t>.</a:t>
          </a:r>
          <a:endParaRPr lang="ru-RU" sz="1800" noProof="0" dirty="0"/>
        </a:p>
      </dgm:t>
      <dgm:extLst>
        <a:ext uri="{E40237B7-FDA0-4F09-8148-C483321AD2D9}">
          <dgm14:cNvPr xmlns:dgm14="http://schemas.microsoft.com/office/drawing/2010/diagram" xmlns="" id="0" name="" title="Step 3 task"/>
        </a:ext>
      </dgm:extLst>
    </dgm:pt>
    <dgm:pt modelId="{C2D82D0B-71BA-449B-9321-1F02F63BBED8}" type="parTrans" cxnId="{359D3EBF-2FA2-42B9-BDAA-062B1B914EC4}">
      <dgm:prSet/>
      <dgm:spPr/>
      <dgm:t>
        <a:bodyPr rtlCol="0"/>
        <a:lstStyle/>
        <a:p>
          <a:pPr rtl="0"/>
          <a:endParaRPr lang="en-US" sz="1600"/>
        </a:p>
      </dgm:t>
    </dgm:pt>
    <dgm:pt modelId="{7C9354BF-915D-40A9-977F-DCD4C79AE9A4}" type="sibTrans" cxnId="{359D3EBF-2FA2-42B9-BDAA-062B1B914EC4}">
      <dgm:prSet/>
      <dgm:spPr/>
      <dgm:t>
        <a:bodyPr rtlCol="0"/>
        <a:lstStyle/>
        <a:p>
          <a:pPr rtl="0"/>
          <a:endParaRPr lang="en-US" sz="1600"/>
        </a:p>
      </dgm:t>
    </dgm:pt>
    <dgm:pt modelId="{2AF2FDFD-5A09-4EC7-87C9-2434004E2084}">
      <dgm:prSet phldrT="[Text]" custT="1"/>
      <dgm:spPr/>
      <dgm:t>
        <a:bodyPr/>
        <a:lstStyle/>
        <a:p>
          <a:pPr algn="just" rtl="0"/>
          <a:r>
            <a:rPr lang="ru-RU" sz="1800" b="0" i="0" dirty="0" err="1" smtClean="0"/>
            <a:t>реалізації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особистісного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потенціалу</a:t>
          </a:r>
          <a:r>
            <a:rPr lang="ru-RU" sz="1800" b="0" i="0" dirty="0" smtClean="0"/>
            <a:t> студента з </a:t>
          </a:r>
          <a:r>
            <a:rPr lang="ru-RU" sz="1800" b="0" i="0" dirty="0" err="1" smtClean="0"/>
            <a:t>найвищими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загальнолюдськими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цінностями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розвитку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її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творчих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здібностей</a:t>
          </a:r>
          <a:endParaRPr lang="ru-RU" sz="1800" noProof="0" dirty="0"/>
        </a:p>
      </dgm:t>
      <dgm:extLst/>
    </dgm:pt>
    <dgm:pt modelId="{4647F148-7B2A-411D-9323-D9A35EDA3C8A}" type="parTrans" cxnId="{714E47A0-5063-436C-896E-B0D175D70969}">
      <dgm:prSet/>
      <dgm:spPr/>
      <dgm:t>
        <a:bodyPr/>
        <a:lstStyle/>
        <a:p>
          <a:endParaRPr lang="ru-RU"/>
        </a:p>
      </dgm:t>
    </dgm:pt>
    <dgm:pt modelId="{0BBFFAD4-E8E4-4C97-A482-00B64E60884E}" type="sibTrans" cxnId="{714E47A0-5063-436C-896E-B0D175D70969}">
      <dgm:prSet/>
      <dgm:spPr/>
      <dgm:t>
        <a:bodyPr/>
        <a:lstStyle/>
        <a:p>
          <a:endParaRPr lang="ru-RU"/>
        </a:p>
      </dgm:t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2"/>
      <dgm:spPr/>
      <dgm:t>
        <a:bodyPr rtlCol="0"/>
        <a:lstStyle/>
        <a:p>
          <a:pPr rtl="0"/>
          <a:endParaRPr lang="en-US"/>
        </a:p>
      </dgm:t>
    </dgm:pt>
    <dgm:pt modelId="{31FF8910-63AB-4043-A89B-AB8E707B7A48}" type="pres">
      <dgm:prSet presAssocID="{9A97DD9A-212E-426A-9594-7FEEEC4E1E2E}" presName="parentText" presStyleLbl="node1" presStyleIdx="0" presStyleCnt="2" custScaleY="74490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ADA33E3-F576-4BEE-8839-FD6C876D98B5}" type="pres">
      <dgm:prSet presAssocID="{A822033B-D112-4812-B9AC-0AEDBC4B3389}" presName="spaceBetweenRectangles" presStyleCnt="0"/>
      <dgm:spPr/>
    </dgm:pt>
    <dgm:pt modelId="{2B213EDA-1352-4685-938D-F449494E5371}" type="pres">
      <dgm:prSet presAssocID="{9767D06C-E342-4313-B844-7CBE4BE72372}" presName="parentLin" presStyleCnt="0"/>
      <dgm:spPr/>
    </dgm:pt>
    <dgm:pt modelId="{A2108333-CFBA-4258-B92F-D7C0B72566DB}" type="pres">
      <dgm:prSet presAssocID="{9767D06C-E342-4313-B844-7CBE4BE72372}" presName="parentLeftMargin" presStyleLbl="node1" presStyleIdx="0" presStyleCnt="2"/>
      <dgm:spPr/>
      <dgm:t>
        <a:bodyPr rtlCol="0"/>
        <a:lstStyle/>
        <a:p>
          <a:pPr rtl="0"/>
          <a:endParaRPr lang="en-US"/>
        </a:p>
      </dgm:t>
    </dgm:pt>
    <dgm:pt modelId="{86A43697-948B-4853-B9AD-64B1F9243917}" type="pres">
      <dgm:prSet presAssocID="{9767D06C-E342-4313-B844-7CBE4BE72372}" presName="parentText" presStyleLbl="node1" presStyleIdx="1" presStyleCnt="2" custScaleX="115643" custScaleY="107350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3918582-54C1-47CF-9745-315ABFF27B9E}" type="pres">
      <dgm:prSet presAssocID="{9767D06C-E342-4313-B844-7CBE4BE72372}" presName="negativeSpace" presStyleCnt="0"/>
      <dgm:spPr/>
    </dgm:pt>
    <dgm:pt modelId="{85F6E77F-A9DB-46BF-B56B-A5918C2B269D}" type="pres">
      <dgm:prSet presAssocID="{9767D06C-E342-4313-B844-7CBE4BE72372}" presName="childText" presStyleLbl="conFgAcc1" presStyleIdx="1" presStyleCnt="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359D3EBF-2FA2-42B9-BDAA-062B1B914EC4}" srcId="{9767D06C-E342-4313-B844-7CBE4BE72372}" destId="{4AD13E16-C8EF-4219-ADEC-3EFA367F63FB}" srcOrd="0" destOrd="0" parTransId="{C2D82D0B-71BA-449B-9321-1F02F63BBED8}" sibTransId="{7C9354BF-915D-40A9-977F-DCD4C79AE9A4}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714E47A0-5063-436C-896E-B0D175D70969}" srcId="{9A97DD9A-212E-426A-9594-7FEEEC4E1E2E}" destId="{2AF2FDFD-5A09-4EC7-87C9-2434004E2084}" srcOrd="1" destOrd="0" parTransId="{4647F148-7B2A-411D-9323-D9A35EDA3C8A}" sibTransId="{0BBFFAD4-E8E4-4C97-A482-00B64E60884E}"/>
    <dgm:cxn modelId="{5302A413-A356-4E6E-85F0-8478AC629D07}" type="presOf" srcId="{2AF2FDFD-5A09-4EC7-87C9-2434004E2084}" destId="{A3E10D09-1C38-4A24-82EE-5A6C623231D5}" srcOrd="0" destOrd="1" presId="urn:microsoft.com/office/officeart/2005/8/layout/list1"/>
    <dgm:cxn modelId="{7558A321-7F10-4B33-8223-A5906C85654F}" type="presOf" srcId="{9767D06C-E342-4313-B844-7CBE4BE72372}" destId="{86A43697-948B-4853-B9AD-64B1F9243917}" srcOrd="1" destOrd="0" presId="urn:microsoft.com/office/officeart/2005/8/layout/list1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351EB658-99D6-4CF7-A800-5395F3035ECC}" type="presOf" srcId="{4AD13E16-C8EF-4219-ADEC-3EFA367F63FB}" destId="{85F6E77F-A9DB-46BF-B56B-A5918C2B269D}" srcOrd="0" destOrd="0" presId="urn:microsoft.com/office/officeart/2005/8/layout/list1"/>
    <dgm:cxn modelId="{1F9E31E8-2B2E-4F8E-AA9B-B5366FE84796}" srcId="{1DBA91F1-7E8C-41C9-A838-D658A98417D5}" destId="{9767D06C-E342-4313-B844-7CBE4BE72372}" srcOrd="1" destOrd="0" parTransId="{07642ABB-36AA-4345-A138-3BA34143FF70}" sibTransId="{5B3210CA-F7F6-43EC-9250-21702872AB7F}"/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03078BEE-90A0-48A0-AE5D-F090127FEF8F}" type="presOf" srcId="{9767D06C-E342-4313-B844-7CBE4BE72372}" destId="{A2108333-CFBA-4258-B92F-D7C0B72566DB}" srcOrd="0" destOrd="0" presId="urn:microsoft.com/office/officeart/2005/8/layout/list1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  <dgm:cxn modelId="{2AFDE3E6-B3DC-4E29-B9EE-959DF16B49A0}" type="presParOf" srcId="{BF2881D7-900F-4C8E-9F09-9C05371A57B2}" destId="{4ADA33E3-F576-4BEE-8839-FD6C876D98B5}" srcOrd="3" destOrd="0" presId="urn:microsoft.com/office/officeart/2005/8/layout/list1"/>
    <dgm:cxn modelId="{231C6D46-F37E-4676-9644-78FA196ACCCB}" type="presParOf" srcId="{BF2881D7-900F-4C8E-9F09-9C05371A57B2}" destId="{2B213EDA-1352-4685-938D-F449494E5371}" srcOrd="4" destOrd="0" presId="urn:microsoft.com/office/officeart/2005/8/layout/list1"/>
    <dgm:cxn modelId="{ABC8809B-5C47-4D82-8E79-6772CC4589F0}" type="presParOf" srcId="{2B213EDA-1352-4685-938D-F449494E5371}" destId="{A2108333-CFBA-4258-B92F-D7C0B72566DB}" srcOrd="0" destOrd="0" presId="urn:microsoft.com/office/officeart/2005/8/layout/list1"/>
    <dgm:cxn modelId="{96C36C92-76D8-440A-9D08-051B6489E2AA}" type="presParOf" srcId="{2B213EDA-1352-4685-938D-F449494E5371}" destId="{86A43697-948B-4853-B9AD-64B1F9243917}" srcOrd="1" destOrd="0" presId="urn:microsoft.com/office/officeart/2005/8/layout/list1"/>
    <dgm:cxn modelId="{DFC2FC7A-FA5E-4F68-9196-2D3573E405DD}" type="presParOf" srcId="{BF2881D7-900F-4C8E-9F09-9C05371A57B2}" destId="{13918582-54C1-47CF-9745-315ABFF27B9E}" srcOrd="5" destOrd="0" presId="urn:microsoft.com/office/officeart/2005/8/layout/list1"/>
    <dgm:cxn modelId="{2DD21AC6-C0AC-4EE2-A5E0-0841215D271A}" type="presParOf" srcId="{BF2881D7-900F-4C8E-9F09-9C05371A57B2}" destId="{85F6E77F-A9DB-46BF-B56B-A5918C2B26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147409"/>
          <a:ext cx="551946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372" tIns="416560" rIns="428372" bIns="128016" numCol="1" spcCol="1270" rtlCol="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err="1" smtClean="0"/>
            <a:t>Програма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передбачає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проходження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виробничої</a:t>
          </a:r>
          <a:r>
            <a:rPr lang="ru-RU" sz="1800" kern="1200" noProof="0" dirty="0" smtClean="0"/>
            <a:t> практики та практики з </a:t>
          </a:r>
          <a:r>
            <a:rPr lang="ru-RU" sz="1800" kern="1200" noProof="0" dirty="0" err="1" smtClean="0"/>
            <a:t>фаху</a:t>
          </a:r>
          <a:endParaRPr lang="ru-RU" sz="1800" kern="1200" noProof="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реалізації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особистісного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потенціалу</a:t>
          </a:r>
          <a:r>
            <a:rPr lang="ru-RU" sz="1800" b="0" i="0" kern="1200" dirty="0" smtClean="0"/>
            <a:t> студента з </a:t>
          </a:r>
          <a:r>
            <a:rPr lang="ru-RU" sz="1800" b="0" i="0" kern="1200" dirty="0" err="1" smtClean="0"/>
            <a:t>найвищими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загальнолюдськими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цінностями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розвитку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її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творчих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здібностей</a:t>
          </a:r>
          <a:endParaRPr lang="ru-RU" sz="1800" kern="1200" noProof="0" dirty="0"/>
        </a:p>
      </dsp:txBody>
      <dsp:txXfrm>
        <a:off x="0" y="147409"/>
        <a:ext cx="5519463" cy="2079000"/>
      </dsp:txXfrm>
    </dsp:sp>
    <dsp:sp modelId="{31FF8910-63AB-4043-A89B-AB8E707B7A48}">
      <dsp:nvSpPr>
        <dsp:cNvPr id="0" name=""/>
        <dsp:cNvSpPr/>
      </dsp:nvSpPr>
      <dsp:spPr>
        <a:xfrm>
          <a:off x="275973" y="2820"/>
          <a:ext cx="3863624" cy="4397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36" tIns="0" rIns="146036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err="1" smtClean="0"/>
            <a:t>Особливості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програми</a:t>
          </a:r>
          <a:endParaRPr lang="ru-RU" sz="1800" kern="1200" noProof="0" dirty="0"/>
        </a:p>
      </dsp:txBody>
      <dsp:txXfrm>
        <a:off x="297442" y="24289"/>
        <a:ext cx="3820686" cy="396850"/>
      </dsp:txXfrm>
    </dsp:sp>
    <dsp:sp modelId="{85F6E77F-A9DB-46BF-B56B-A5918C2B269D}">
      <dsp:nvSpPr>
        <dsp:cNvPr id="0" name=""/>
        <dsp:cNvSpPr/>
      </dsp:nvSpPr>
      <dsp:spPr>
        <a:xfrm>
          <a:off x="0" y="2673004"/>
          <a:ext cx="551946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372" tIns="416560" rIns="428372" bIns="128016" numCol="1" spcCol="1270" rtlCol="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err="1" smtClean="0"/>
            <a:t>Можливе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суміщення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навчання</a:t>
          </a:r>
          <a:r>
            <a:rPr lang="ru-RU" sz="1800" kern="1200" noProof="0" dirty="0" smtClean="0"/>
            <a:t> за </a:t>
          </a:r>
          <a:r>
            <a:rPr lang="ru-RU" sz="1800" kern="1200" noProof="0" dirty="0" err="1" smtClean="0"/>
            <a:t>іншою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програмою</a:t>
          </a:r>
          <a:r>
            <a:rPr lang="ru-RU" sz="1800" kern="1200" noProof="0" dirty="0" smtClean="0"/>
            <a:t>, яка </a:t>
          </a:r>
          <a:r>
            <a:rPr lang="ru-RU" sz="1800" kern="1200" noProof="0" dirty="0" err="1" smtClean="0"/>
            <a:t>передбачає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здобуття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освітнього</a:t>
          </a:r>
          <a:r>
            <a:rPr lang="ru-RU" sz="1800" kern="1200" noProof="0" dirty="0" smtClean="0"/>
            <a:t> </a:t>
          </a:r>
          <a:r>
            <a:rPr lang="ru-RU" sz="1800" kern="1200" noProof="0" dirty="0" err="1" smtClean="0"/>
            <a:t>ступеня</a:t>
          </a:r>
          <a:r>
            <a:rPr lang="ru-RU" sz="1800" kern="1200" noProof="0" dirty="0" smtClean="0"/>
            <a:t> бакалавра за заочною формою </a:t>
          </a:r>
          <a:r>
            <a:rPr lang="ru-RU" sz="1800" kern="1200" noProof="0" dirty="0" err="1" smtClean="0"/>
            <a:t>навчання</a:t>
          </a:r>
          <a:r>
            <a:rPr lang="ru-RU" sz="1800" kern="1200" noProof="0" dirty="0" smtClean="0"/>
            <a:t>.</a:t>
          </a:r>
          <a:endParaRPr lang="ru-RU" sz="1800" kern="1200" noProof="0" dirty="0"/>
        </a:p>
      </dsp:txBody>
      <dsp:txXfrm>
        <a:off x="0" y="2673004"/>
        <a:ext cx="5519463" cy="1512000"/>
      </dsp:txXfrm>
    </dsp:sp>
    <dsp:sp modelId="{86A43697-948B-4853-B9AD-64B1F9243917}">
      <dsp:nvSpPr>
        <dsp:cNvPr id="0" name=""/>
        <dsp:cNvSpPr/>
      </dsp:nvSpPr>
      <dsp:spPr>
        <a:xfrm>
          <a:off x="275973" y="2334409"/>
          <a:ext cx="4468010" cy="6337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36" tIns="0" rIns="146036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err="1" smtClean="0"/>
            <a:t>Суміщення</a:t>
          </a:r>
          <a:r>
            <a:rPr lang="ru-RU" sz="2000" kern="1200" noProof="0" dirty="0" smtClean="0"/>
            <a:t> з </a:t>
          </a:r>
          <a:r>
            <a:rPr lang="ru-RU" sz="2000" kern="1200" noProof="0" dirty="0" err="1" smtClean="0"/>
            <a:t>навчанням</a:t>
          </a:r>
          <a:r>
            <a:rPr lang="ru-RU" sz="2000" kern="1200" noProof="0" dirty="0" smtClean="0"/>
            <a:t> за </a:t>
          </a:r>
          <a:r>
            <a:rPr lang="ru-RU" sz="2000" kern="1200" noProof="0" dirty="0" err="1" smtClean="0"/>
            <a:t>іншими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освітніми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програмами</a:t>
          </a:r>
          <a:endParaRPr lang="ru-RU" sz="2000" kern="1200" noProof="0" dirty="0"/>
        </a:p>
      </dsp:txBody>
      <dsp:txXfrm>
        <a:off x="306912" y="2365348"/>
        <a:ext cx="4406132" cy="57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35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57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38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09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42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27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E6C1C-7AAC-4A74-8261-4D4E3F5ACF06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48C03-1F59-4195-894F-AFC5ABD1EBA3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B3B26-218C-4385-B364-F4EB12FE238A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86078-CAD5-4DC2-BE56-4C049F6B33BC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C5052-FE68-4F34-A074-3C8ABF68DAC4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EE46C-0FDF-4330-B0FD-2811B4F88353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150D2-A307-4104-8E0A-5AAD3C64DB47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ED335-4992-4A23-99AA-B0584DE3A962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88EB2-6B1D-4D18-B69E-1CF3BE0C50A1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2820C2-F78E-4F67-8290-3B24EA20B54C}" type="datetime1">
              <a:rPr lang="ru-RU" smtClean="0"/>
              <a:pPr rtl="0"/>
              <a:t>31.01.2021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 rtl="0"/>
              <a:t>‹№›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860" y="1628800"/>
            <a:ext cx="6949852" cy="3048000"/>
          </a:xfrm>
        </p:spPr>
        <p:txBody>
          <a:bodyPr rtlCol="0">
            <a:noAutofit/>
          </a:bodyPr>
          <a:lstStyle/>
          <a:p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Особливості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переваги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освітньої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програми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підготовки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бакалавра за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спеціальністю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072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Фінанси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банківська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справа та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страхування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3"/>
            <a:ext cx="4285555" cy="690668"/>
          </a:xfrm>
        </p:spPr>
        <p:txBody>
          <a:bodyPr rtlCol="0"/>
          <a:lstStyle/>
          <a:p>
            <a:pPr rtl="0"/>
            <a:r>
              <a:rPr lang="ru-RU" sz="1600" dirty="0" err="1" smtClean="0"/>
              <a:t>Виконав</a:t>
            </a:r>
            <a:r>
              <a:rPr lang="ru-RU" sz="1600" dirty="0" smtClean="0"/>
              <a:t> </a:t>
            </a:r>
            <a:r>
              <a:rPr lang="ru-RU" sz="1600" dirty="0" err="1" smtClean="0"/>
              <a:t>Юрків</a:t>
            </a:r>
            <a:r>
              <a:rPr lang="ru-RU" sz="1600" dirty="0" smtClean="0"/>
              <a:t> Вадим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201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10332639" cy="1219200"/>
          </a:xfrm>
        </p:spPr>
        <p:txBody>
          <a:bodyPr rtlCol="0">
            <a:normAutofit/>
          </a:bodyPr>
          <a:lstStyle/>
          <a:p>
            <a:pPr rtl="0"/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Характеристика програми спеціальності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7868" y="1984248"/>
            <a:ext cx="5328592" cy="4187952"/>
          </a:xfrm>
        </p:spPr>
        <p:txBody>
          <a:bodyPr rtlCol="0">
            <a:normAutofit/>
          </a:bodyPr>
          <a:lstStyle/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Навчання</a:t>
            </a:r>
            <a:r>
              <a:rPr lang="ru-RU" sz="2800" dirty="0"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latin typeface="Arial Narrow" panose="020B0606020202030204" pitchFamily="34" charset="0"/>
              </a:rPr>
              <a:t>програмою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зорієнтоване</a:t>
            </a:r>
            <a:r>
              <a:rPr lang="ru-RU" sz="2800" dirty="0">
                <a:latin typeface="Arial Narrow" panose="020B0606020202030204" pitchFamily="34" charset="0"/>
              </a:rPr>
              <a:t> на </a:t>
            </a:r>
            <a:r>
              <a:rPr lang="ru-RU" sz="2800" dirty="0" err="1" smtClean="0">
                <a:latin typeface="Arial Narrow" panose="020B0606020202030204" pitchFamily="34" charset="0"/>
              </a:rPr>
              <a:t>засвоєння</a:t>
            </a:r>
            <a:r>
              <a:rPr lang="ru-RU" sz="2800" dirty="0" smtClean="0">
                <a:latin typeface="Arial Narrow" panose="020B0606020202030204" pitchFamily="34" charset="0"/>
              </a:rPr>
              <a:t> студентами </a:t>
            </a:r>
            <a:r>
              <a:rPr lang="ru-RU" sz="2800" dirty="0" err="1">
                <a:latin typeface="Arial Narrow" panose="020B0606020202030204" pitchFamily="34" charset="0"/>
              </a:rPr>
              <a:t>базових</a:t>
            </a:r>
            <a:r>
              <a:rPr lang="ru-RU" sz="2800" dirty="0">
                <a:latin typeface="Arial Narrow" panose="020B0606020202030204" pitchFamily="34" charset="0"/>
              </a:rPr>
              <a:t> засад </a:t>
            </a:r>
            <a:r>
              <a:rPr lang="ru-RU" sz="2800" dirty="0" err="1">
                <a:latin typeface="Arial Narrow" panose="020B0606020202030204" pitchFamily="34" charset="0"/>
              </a:rPr>
              <a:t>фінансової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науки, </a:t>
            </a:r>
            <a:r>
              <a:rPr lang="ru-RU" sz="2800" dirty="0" err="1" smtClean="0">
                <a:latin typeface="Arial Narrow" panose="020B0606020202030204" pitchFamily="34" charset="0"/>
              </a:rPr>
              <a:t>формування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в них адекватного </a:t>
            </a:r>
            <a:r>
              <a:rPr lang="ru-RU" sz="2800" dirty="0" err="1">
                <a:latin typeface="Arial Narrow" panose="020B0606020202030204" pitchFamily="34" charset="0"/>
              </a:rPr>
              <a:t>сприйняття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 smtClean="0">
                <a:latin typeface="Arial Narrow" panose="020B0606020202030204" pitchFamily="34" charset="0"/>
              </a:rPr>
              <a:t>розуміння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фінансів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як </a:t>
            </a:r>
            <a:r>
              <a:rPr lang="ru-RU" sz="2800" dirty="0" err="1">
                <a:latin typeface="Arial Narrow" panose="020B0606020202030204" pitchFamily="34" charset="0"/>
              </a:rPr>
              <a:t>уміння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оптимізовувати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процеси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формування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та </a:t>
            </a:r>
            <a:r>
              <a:rPr lang="ru-RU" sz="2800" dirty="0" err="1">
                <a:latin typeface="Arial Narrow" panose="020B0606020202030204" pitchFamily="34" charset="0"/>
              </a:rPr>
              <a:t>використання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фондів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фінансових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ресурсів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 descr="Вертикальный список, в котором 3 группы расположены одна под другой, при этом под каждой группой есть отдельно выделенные пункты с описанием задач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95673602"/>
              </p:ext>
            </p:extLst>
          </p:nvPr>
        </p:nvGraphicFramePr>
        <p:xfrm>
          <a:off x="6551613" y="1984375"/>
          <a:ext cx="551946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9832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476655" cy="1219200"/>
          </a:xfrm>
        </p:spPr>
        <p:txBody>
          <a:bodyPr rtlCol="0">
            <a:noAutofit/>
          </a:bodyPr>
          <a:lstStyle/>
          <a:p>
            <a:pPr algn="ctr"/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ереваги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навчання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спеціальністю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Фінанси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банківська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справа та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страхування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62373" y="1981199"/>
            <a:ext cx="6444207" cy="4187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 err="1">
                <a:latin typeface="Arial Narrow" panose="020B0606020202030204" pitchFamily="34" charset="0"/>
              </a:rPr>
              <a:t>П</a:t>
            </a:r>
            <a:r>
              <a:rPr lang="ru-RU" dirty="0" err="1" smtClean="0">
                <a:latin typeface="Arial Narrow" panose="020B0606020202030204" pitchFamily="34" charset="0"/>
              </a:rPr>
              <a:t>роведення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на </a:t>
            </a:r>
            <a:r>
              <a:rPr lang="ru-RU" dirty="0" err="1">
                <a:latin typeface="Arial Narrow" panose="020B0606020202030204" pitchFamily="34" charset="0"/>
              </a:rPr>
              <a:t>регулярній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основі</a:t>
            </a:r>
            <a:r>
              <a:rPr lang="ru-RU" dirty="0">
                <a:latin typeface="Arial Narrow" panose="020B0606020202030204" pitchFamily="34" charset="0"/>
              </a:rPr>
              <a:t> </a:t>
            </a:r>
            <a:r>
              <a:rPr lang="ru-RU" dirty="0" err="1">
                <a:latin typeface="Arial Narrow" panose="020B0606020202030204" pitchFamily="34" charset="0"/>
              </a:rPr>
              <a:t>лекцій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зустрічей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круглих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столів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майстер-класів</a:t>
            </a:r>
            <a:r>
              <a:rPr lang="ru-RU" dirty="0">
                <a:latin typeface="Arial Narrow" panose="020B0606020202030204" pitchFamily="34" charset="0"/>
              </a:rPr>
              <a:t> </a:t>
            </a:r>
            <a:r>
              <a:rPr lang="ru-RU" dirty="0" err="1">
                <a:latin typeface="Arial Narrow" panose="020B0606020202030204" pitchFamily="34" charset="0"/>
              </a:rPr>
              <a:t>із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провідними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фахівцями-фінансистами,практиками</a:t>
            </a:r>
            <a:r>
              <a:rPr lang="ru-RU" dirty="0">
                <a:latin typeface="Arial Narrow" panose="020B0606020202030204" pitchFamily="34" charset="0"/>
              </a:rPr>
              <a:t>, директорами </a:t>
            </a:r>
            <a:r>
              <a:rPr lang="ru-RU" dirty="0" err="1">
                <a:latin typeface="Arial Narrow" panose="020B0606020202030204" pitchFamily="34" charset="0"/>
              </a:rPr>
              <a:t>фінансових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установ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В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освітню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програму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введені</a:t>
            </a:r>
            <a:r>
              <a:rPr lang="ru-RU" dirty="0">
                <a:latin typeface="Arial Narrow" panose="020B0606020202030204" pitchFamily="34" charset="0"/>
              </a:rPr>
              <a:t> </a:t>
            </a:r>
            <a:r>
              <a:rPr lang="ru-RU" dirty="0" err="1">
                <a:latin typeface="Arial Narrow" panose="020B0606020202030204" pitchFamily="34" charset="0"/>
              </a:rPr>
              <a:t>нові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сертифіковані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курси</a:t>
            </a:r>
            <a:r>
              <a:rPr lang="ru-RU" dirty="0">
                <a:latin typeface="Arial Narrow" panose="020B0606020202030204" pitchFamily="34" charset="0"/>
              </a:rPr>
              <a:t> (у тому </a:t>
            </a:r>
            <a:r>
              <a:rPr lang="ru-RU" dirty="0" err="1">
                <a:latin typeface="Arial Narrow" panose="020B0606020202030204" pitchFamily="34" charset="0"/>
              </a:rPr>
              <a:t>числі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із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залученням</a:t>
            </a:r>
            <a:r>
              <a:rPr lang="ru-RU" dirty="0">
                <a:latin typeface="Arial Narrow" panose="020B0606020202030204" pitchFamily="34" charset="0"/>
              </a:rPr>
              <a:t> до </a:t>
            </a:r>
            <a:r>
              <a:rPr lang="ru-RU" dirty="0" err="1">
                <a:latin typeface="Arial Narrow" panose="020B0606020202030204" pitchFamily="34" charset="0"/>
              </a:rPr>
              <a:t>викладання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фахівців-практиків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фінансової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сфери</a:t>
            </a:r>
            <a:r>
              <a:rPr lang="ru-RU" dirty="0">
                <a:latin typeface="Arial Narrow" panose="020B0606020202030204" pitchFamily="34" charset="0"/>
              </a:rPr>
              <a:t>);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У</a:t>
            </a:r>
            <a:r>
              <a:rPr lang="ru-RU" dirty="0" smtClean="0">
                <a:latin typeface="Arial Narrow" panose="020B0606020202030204" pitchFamily="34" charset="0"/>
              </a:rPr>
              <a:t>часть </a:t>
            </a:r>
            <a:r>
              <a:rPr lang="ru-RU" dirty="0" err="1">
                <a:latin typeface="Arial Narrow" panose="020B0606020202030204" pitchFamily="34" charset="0"/>
              </a:rPr>
              <a:t>студентів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профільних</a:t>
            </a:r>
            <a:r>
              <a:rPr lang="ru-RU" dirty="0">
                <a:latin typeface="Arial Narrow" panose="020B0606020202030204" pitchFamily="34" charset="0"/>
              </a:rPr>
              <a:t> заходах </a:t>
            </a:r>
            <a:r>
              <a:rPr lang="ru-RU" dirty="0" err="1">
                <a:latin typeface="Arial Narrow" panose="020B0606020202030204" pitchFamily="34" charset="0"/>
              </a:rPr>
              <a:t>навчального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науково-дослідного</a:t>
            </a:r>
            <a:r>
              <a:rPr lang="ru-RU" dirty="0">
                <a:latin typeface="Arial Narrow" panose="020B0606020202030204" pitchFamily="34" charset="0"/>
              </a:rPr>
              <a:t> характеру: </a:t>
            </a:r>
            <a:r>
              <a:rPr lang="ru-RU" dirty="0" err="1">
                <a:latin typeface="Arial Narrow" panose="020B0606020202030204" pitchFamily="34" charset="0"/>
              </a:rPr>
              <a:t>фахових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олімпіадах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конгресах</a:t>
            </a:r>
            <a:r>
              <a:rPr lang="ru-RU" dirty="0">
                <a:latin typeface="Arial Narrow" panose="020B0606020202030204" pitchFamily="34" charset="0"/>
              </a:rPr>
              <a:t>, форумах, </a:t>
            </a:r>
            <a:r>
              <a:rPr lang="ru-RU" dirty="0" err="1">
                <a:latin typeface="Arial Narrow" panose="020B0606020202030204" pitchFamily="34" charset="0"/>
              </a:rPr>
              <a:t>конференціях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всеукраїнського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міжнародного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масштабів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та </a:t>
            </a:r>
            <a:r>
              <a:rPr lang="uk-UA" dirty="0" smtClean="0">
                <a:latin typeface="Arial Narrow" panose="020B0606020202030204" pitchFamily="34" charset="0"/>
              </a:rPr>
              <a:t>ін.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Фінанси факуль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25629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60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8397" y="404664"/>
            <a:ext cx="10908703" cy="1219200"/>
          </a:xfrm>
        </p:spPr>
        <p:txBody>
          <a:bodyPr rtlCol="0">
            <a:normAutofit/>
          </a:bodyPr>
          <a:lstStyle/>
          <a:p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Діяльність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фахівця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фінансів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передбачає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518348" y="2564905"/>
            <a:ext cx="6768752" cy="4293096"/>
          </a:xfrm>
        </p:spPr>
        <p:txBody>
          <a:bodyPr rtlCol="0">
            <a:normAutofit/>
          </a:bodyPr>
          <a:lstStyle/>
          <a:p>
            <a:r>
              <a:rPr lang="ru-RU" sz="2800" dirty="0" err="1" smtClean="0">
                <a:latin typeface="Arial Narrow" panose="020B0606020202030204" pitchFamily="34" charset="0"/>
              </a:rPr>
              <a:t>Здійснення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фінансового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і </a:t>
            </a:r>
            <a:r>
              <a:rPr lang="ru-RU" sz="2800" dirty="0" err="1" smtClean="0">
                <a:latin typeface="Arial Narrow" panose="020B0606020202030204" pitchFamily="34" charset="0"/>
              </a:rPr>
              <a:t>банківського</a:t>
            </a:r>
            <a:r>
              <a:rPr lang="ru-RU" sz="2800" dirty="0" smtClean="0">
                <a:latin typeface="Arial Narrow" panose="020B0606020202030204" pitchFamily="34" charset="0"/>
              </a:rPr>
              <a:t> контролю </a:t>
            </a:r>
            <a:r>
              <a:rPr lang="ru-RU" sz="2800" dirty="0">
                <a:latin typeface="Arial Narrow" panose="020B0606020202030204" pitchFamily="34" charset="0"/>
              </a:rPr>
              <a:t>за </a:t>
            </a:r>
            <a:r>
              <a:rPr lang="ru-RU" sz="2800" dirty="0" err="1">
                <a:latin typeface="Arial Narrow" panose="020B0606020202030204" pitchFamily="34" charset="0"/>
              </a:rPr>
              <a:t>обігом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грошових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коштів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 smtClean="0">
                <a:latin typeface="Arial Narrow" panose="020B0606020202030204" pitchFamily="34" charset="0"/>
              </a:rPr>
              <a:t>забезпечення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фінансової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стабільності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підприємства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2800" dirty="0" err="1" smtClean="0">
                <a:latin typeface="Arial Narrow" panose="020B0606020202030204" pitchFamily="34" charset="0"/>
              </a:rPr>
              <a:t>Аналіз</a:t>
            </a:r>
            <a:r>
              <a:rPr lang="ru-RU" sz="2800" dirty="0" smtClean="0">
                <a:latin typeface="Arial Narrow" panose="020B0606020202030204" pitchFamily="34" charset="0"/>
              </a:rPr>
              <a:t> стану </a:t>
            </a:r>
            <a:r>
              <a:rPr lang="ru-RU" sz="2800" dirty="0" err="1">
                <a:latin typeface="Arial Narrow" panose="020B0606020202030204" pitchFamily="34" charset="0"/>
              </a:rPr>
              <a:t>фінансової</a:t>
            </a:r>
            <a:r>
              <a:rPr lang="ru-RU" sz="2800" dirty="0"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latin typeface="Arial Narrow" panose="020B0606020202030204" pitchFamily="34" charset="0"/>
              </a:rPr>
              <a:t>господарської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діяльності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підприємства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У</a:t>
            </a:r>
            <a:r>
              <a:rPr lang="ru-RU" sz="2800" dirty="0" smtClean="0">
                <a:latin typeface="Arial Narrow" panose="020B0606020202030204" pitchFamily="34" charset="0"/>
              </a:rPr>
              <a:t>часть </a:t>
            </a:r>
            <a:r>
              <a:rPr lang="ru-RU" sz="2800" dirty="0">
                <a:latin typeface="Arial Narrow" panose="020B0606020202030204" pitchFamily="34" charset="0"/>
              </a:rPr>
              <a:t>у </a:t>
            </a:r>
            <a:r>
              <a:rPr lang="ru-RU" sz="2800" dirty="0" err="1">
                <a:latin typeface="Arial Narrow" panose="020B0606020202030204" pitchFamily="34" charset="0"/>
              </a:rPr>
              <a:t>розробці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інвестиційних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програм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визначенні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напрямів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витрачання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коштів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забезпеченні</a:t>
            </a:r>
            <a:r>
              <a:rPr lang="ru-RU" sz="2800" dirty="0">
                <a:latin typeface="Arial Narrow" panose="020B0606020202030204" pitchFamily="34" charset="0"/>
              </a:rPr>
              <a:t> поточного </a:t>
            </a:r>
            <a:r>
              <a:rPr lang="ru-RU" sz="2800" dirty="0" err="1">
                <a:latin typeface="Arial Narrow" panose="020B0606020202030204" pitchFamily="34" charset="0"/>
              </a:rPr>
              <a:t>фінансування</a:t>
            </a:r>
            <a:r>
              <a:rPr lang="ru-RU" sz="2800" dirty="0" smtClean="0">
                <a:latin typeface="Arial Narrow" panose="020B060602020203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Фінанси факультет Киї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52" y="2564904"/>
            <a:ext cx="458717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0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332656"/>
            <a:ext cx="9829798" cy="1219200"/>
          </a:xfrm>
        </p:spPr>
        <p:txBody>
          <a:bodyPr rtlCol="0">
            <a:normAutofit/>
          </a:bodyPr>
          <a:lstStyle/>
          <a:p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навчальних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компонентів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96862579"/>
              </p:ext>
            </p:extLst>
          </p:nvPr>
        </p:nvGraphicFramePr>
        <p:xfrm>
          <a:off x="1307826" y="1916832"/>
          <a:ext cx="10619234" cy="4608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6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5339">
                <a:tc>
                  <a:txBody>
                    <a:bodyPr/>
                    <a:lstStyle/>
                    <a:p>
                      <a:pPr rtl="0"/>
                      <a:r>
                        <a:rPr lang="ru-RU" sz="1700" b="1" dirty="0" smtClean="0"/>
                        <a:t>Перший </a:t>
                      </a:r>
                      <a:r>
                        <a:rPr lang="ru-RU" sz="1700" b="1" dirty="0" err="1" smtClean="0"/>
                        <a:t>рік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навчання</a:t>
                      </a:r>
                      <a:endParaRPr lang="ru-RU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700" b="0" dirty="0" err="1" smtClean="0"/>
                        <a:t>Протягом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першого</a:t>
                      </a:r>
                      <a:r>
                        <a:rPr lang="ru-RU" sz="1700" b="0" dirty="0" smtClean="0"/>
                        <a:t> року </a:t>
                      </a:r>
                      <a:r>
                        <a:rPr lang="ru-RU" sz="1700" b="0" dirty="0" err="1" smtClean="0"/>
                        <a:t>навчання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студенти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отримують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знання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переважно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із</a:t>
                      </a:r>
                      <a:endParaRPr lang="ru-RU" sz="1700" b="0" dirty="0" smtClean="0"/>
                    </a:p>
                    <a:p>
                      <a:pPr algn="just" rtl="0"/>
                      <a:r>
                        <a:rPr lang="ru-RU" sz="1700" b="0" dirty="0" err="1" smtClean="0"/>
                        <a:t>дисциплін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загальної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підготовки</a:t>
                      </a:r>
                      <a:r>
                        <a:rPr lang="ru-RU" sz="1700" b="0" dirty="0" smtClean="0"/>
                        <a:t>. У </a:t>
                      </a:r>
                      <a:r>
                        <a:rPr lang="ru-RU" sz="1700" b="0" dirty="0" err="1" smtClean="0"/>
                        <a:t>першому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семестрі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пропонується</a:t>
                      </a:r>
                      <a:r>
                        <a:rPr lang="ru-RU" sz="1700" b="0" dirty="0" smtClean="0"/>
                        <a:t> на </a:t>
                      </a:r>
                      <a:r>
                        <a:rPr lang="ru-RU" sz="1700" b="0" dirty="0" err="1" smtClean="0"/>
                        <a:t>вибір</a:t>
                      </a:r>
                      <a:r>
                        <a:rPr lang="ru-RU" sz="1700" b="0" dirty="0" smtClean="0"/>
                        <a:t> 1 з 2</a:t>
                      </a:r>
                    </a:p>
                    <a:p>
                      <a:pPr algn="just" rtl="0"/>
                      <a:r>
                        <a:rPr lang="ru-RU" sz="1700" b="0" dirty="0" err="1" smtClean="0"/>
                        <a:t>навчальних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дисциплін</a:t>
                      </a:r>
                      <a:r>
                        <a:rPr lang="ru-RU" sz="1700" b="0" dirty="0" smtClean="0"/>
                        <a:t> та другому 3 </a:t>
                      </a:r>
                      <a:r>
                        <a:rPr lang="ru-RU" sz="1700" b="0" dirty="0" err="1" smtClean="0"/>
                        <a:t>із</a:t>
                      </a:r>
                      <a:r>
                        <a:rPr lang="ru-RU" sz="1700" b="0" dirty="0" smtClean="0"/>
                        <a:t> 6 </a:t>
                      </a:r>
                      <a:r>
                        <a:rPr lang="ru-RU" sz="1700" b="0" dirty="0" err="1" smtClean="0"/>
                        <a:t>навчальних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дисциплін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вільного</a:t>
                      </a:r>
                      <a:r>
                        <a:rPr lang="ru-RU" sz="1700" b="0" dirty="0" smtClean="0"/>
                        <a:t> </a:t>
                      </a:r>
                      <a:r>
                        <a:rPr lang="ru-RU" sz="1700" b="0" dirty="0" err="1" smtClean="0"/>
                        <a:t>вибору</a:t>
                      </a:r>
                      <a:r>
                        <a:rPr lang="ru-RU" sz="1700" b="0" dirty="0" smtClean="0"/>
                        <a:t>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2195">
                <a:tc>
                  <a:txBody>
                    <a:bodyPr/>
                    <a:lstStyle/>
                    <a:p>
                      <a:pPr rtl="0"/>
                      <a:r>
                        <a:rPr lang="ru-RU" sz="1700" b="1" dirty="0" err="1" smtClean="0"/>
                        <a:t>Другий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рік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навчання</a:t>
                      </a:r>
                      <a:endParaRPr lang="ru-RU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700" dirty="0" smtClean="0"/>
                        <a:t>На другому </a:t>
                      </a:r>
                      <a:r>
                        <a:rPr lang="ru-RU" sz="1700" dirty="0" err="1" smtClean="0"/>
                        <a:t>році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навчання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продовжується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вивчення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загальної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err="1" smtClean="0"/>
                        <a:t>підготовки</a:t>
                      </a:r>
                      <a:r>
                        <a:rPr lang="ru-RU" sz="1700" dirty="0" smtClean="0"/>
                        <a:t>, а </a:t>
                      </a:r>
                      <a:r>
                        <a:rPr lang="ru-RU" sz="1700" dirty="0" err="1" smtClean="0"/>
                        <a:t>також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студенти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здійснюють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перехід</a:t>
                      </a:r>
                      <a:r>
                        <a:rPr lang="ru-RU" sz="1700" dirty="0" smtClean="0"/>
                        <a:t> до </a:t>
                      </a:r>
                      <a:r>
                        <a:rPr lang="ru-RU" sz="1700" dirty="0" err="1" smtClean="0"/>
                        <a:t>вивчення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професійної</a:t>
                      </a:r>
                      <a:endParaRPr lang="ru-RU" sz="1700" dirty="0" smtClean="0"/>
                    </a:p>
                    <a:p>
                      <a:pPr algn="just" rtl="0"/>
                      <a:r>
                        <a:rPr lang="ru-RU" sz="1700" dirty="0" err="1" smtClean="0"/>
                        <a:t>підготовки</a:t>
                      </a:r>
                      <a:r>
                        <a:rPr lang="ru-RU" sz="1700" dirty="0" smtClean="0"/>
                        <a:t>. В </a:t>
                      </a:r>
                      <a:r>
                        <a:rPr lang="ru-RU" sz="1700" dirty="0" err="1" smtClean="0"/>
                        <a:t>третьому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семестрі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студенти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мають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змогу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прослухати</a:t>
                      </a:r>
                      <a:r>
                        <a:rPr lang="ru-RU" sz="1700" dirty="0" smtClean="0"/>
                        <a:t> 2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4 </a:t>
                      </a:r>
                      <a:r>
                        <a:rPr lang="ru-RU" sz="1700" dirty="0" err="1" smtClean="0"/>
                        <a:t>навчальних</a:t>
                      </a:r>
                      <a:endParaRPr lang="ru-RU" sz="1700" dirty="0" smtClean="0"/>
                    </a:p>
                    <a:p>
                      <a:pPr algn="just" rtl="0"/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вільного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вибору</a:t>
                      </a:r>
                      <a:r>
                        <a:rPr lang="ru-RU" sz="1700" dirty="0" smtClean="0"/>
                        <a:t>, а у четвертому – 1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2-х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.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783">
                <a:tc>
                  <a:txBody>
                    <a:bodyPr/>
                    <a:lstStyle/>
                    <a:p>
                      <a:pPr rtl="0"/>
                      <a:r>
                        <a:rPr lang="ru-RU" sz="1700" b="1" dirty="0" err="1" smtClean="0"/>
                        <a:t>Третій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рік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навчання</a:t>
                      </a:r>
                      <a:endParaRPr lang="ru-RU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700" dirty="0" err="1" smtClean="0"/>
                        <a:t>Передбачається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збільшення</a:t>
                      </a:r>
                      <a:r>
                        <a:rPr lang="ru-RU" sz="1700" dirty="0" smtClean="0"/>
                        <a:t> годин на </a:t>
                      </a:r>
                      <a:r>
                        <a:rPr lang="ru-RU" sz="1700" dirty="0" err="1" smtClean="0"/>
                        <a:t>вивчення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професійної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підготовки</a:t>
                      </a:r>
                      <a:r>
                        <a:rPr lang="ru-RU" sz="1700" dirty="0" smtClean="0"/>
                        <a:t>.</a:t>
                      </a:r>
                    </a:p>
                    <a:p>
                      <a:pPr algn="just" rtl="0"/>
                      <a:r>
                        <a:rPr lang="ru-RU" sz="1700" dirty="0" smtClean="0"/>
                        <a:t>На </a:t>
                      </a:r>
                      <a:r>
                        <a:rPr lang="ru-RU" sz="1700" dirty="0" err="1" smtClean="0"/>
                        <a:t>вибір</a:t>
                      </a:r>
                      <a:r>
                        <a:rPr lang="ru-RU" sz="1700" dirty="0" smtClean="0"/>
                        <a:t> студентам </a:t>
                      </a:r>
                      <a:r>
                        <a:rPr lang="ru-RU" sz="1700" dirty="0" err="1" smtClean="0"/>
                        <a:t>пропонуються</a:t>
                      </a:r>
                      <a:r>
                        <a:rPr lang="ru-RU" sz="1700" dirty="0" smtClean="0"/>
                        <a:t> 4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8 </a:t>
                      </a:r>
                      <a:r>
                        <a:rPr lang="ru-RU" sz="1700" dirty="0" err="1" smtClean="0"/>
                        <a:t>навчальних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dirty="0" smtClean="0"/>
                        <a:t> (2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4 у </a:t>
                      </a:r>
                      <a:r>
                        <a:rPr lang="ru-RU" sz="1700" dirty="0" err="1" smtClean="0"/>
                        <a:t>п’ятому</a:t>
                      </a:r>
                      <a:r>
                        <a:rPr lang="ru-RU" sz="1700" dirty="0" smtClean="0"/>
                        <a:t> і 2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4– у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err="1" smtClean="0"/>
                        <a:t>шостому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семестрі</a:t>
                      </a:r>
                      <a:r>
                        <a:rPr lang="ru-RU" sz="1700" dirty="0" smtClean="0"/>
                        <a:t>). У </a:t>
                      </a:r>
                      <a:r>
                        <a:rPr lang="ru-RU" sz="1700" dirty="0" err="1" smtClean="0"/>
                        <a:t>шостому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семестрі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студенти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проходять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виробничу</a:t>
                      </a:r>
                      <a:r>
                        <a:rPr lang="ru-RU" sz="1700" dirty="0" smtClean="0"/>
                        <a:t> практику.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195">
                <a:tc>
                  <a:txBody>
                    <a:bodyPr/>
                    <a:lstStyle/>
                    <a:p>
                      <a:pPr rtl="0"/>
                      <a:r>
                        <a:rPr lang="ru-RU" sz="1700" b="1" dirty="0" err="1" smtClean="0"/>
                        <a:t>Четвертий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рік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навчання</a:t>
                      </a:r>
                      <a:endParaRPr lang="ru-RU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700" dirty="0" err="1" smtClean="0"/>
                        <a:t>Повністю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присвячений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професійній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підготовці</a:t>
                      </a:r>
                      <a:r>
                        <a:rPr lang="ru-RU" sz="1700" dirty="0" smtClean="0"/>
                        <a:t>, </a:t>
                      </a:r>
                      <a:r>
                        <a:rPr lang="ru-RU" sz="1700" dirty="0" err="1" smtClean="0"/>
                        <a:t>включаючи</a:t>
                      </a:r>
                      <a:r>
                        <a:rPr lang="ru-RU" sz="1700" dirty="0" smtClean="0"/>
                        <a:t> практику з </a:t>
                      </a:r>
                      <a:r>
                        <a:rPr lang="ru-RU" sz="1700" dirty="0" err="1" smtClean="0"/>
                        <a:t>фаху</a:t>
                      </a:r>
                      <a:r>
                        <a:rPr lang="ru-RU" sz="1700" dirty="0" smtClean="0"/>
                        <a:t> у</a:t>
                      </a:r>
                    </a:p>
                    <a:p>
                      <a:pPr algn="ctr" rtl="0"/>
                      <a:r>
                        <a:rPr lang="ru-RU" sz="1700" dirty="0" smtClean="0"/>
                        <a:t>восьмому </a:t>
                      </a:r>
                      <a:r>
                        <a:rPr lang="ru-RU" sz="1700" dirty="0" err="1" smtClean="0"/>
                        <a:t>семестрі</a:t>
                      </a:r>
                      <a:r>
                        <a:rPr lang="ru-RU" sz="1700" dirty="0" smtClean="0"/>
                        <a:t>. У </a:t>
                      </a:r>
                      <a:r>
                        <a:rPr lang="ru-RU" sz="1700" dirty="0" err="1" smtClean="0"/>
                        <a:t>структурі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навчального</a:t>
                      </a:r>
                      <a:r>
                        <a:rPr lang="ru-RU" sz="1700" dirty="0" smtClean="0"/>
                        <a:t> плану </a:t>
                      </a:r>
                      <a:r>
                        <a:rPr lang="ru-RU" sz="1700" dirty="0" err="1" smtClean="0"/>
                        <a:t>значна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кількість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вибіркових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дисциплін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smtClean="0"/>
                        <a:t>за </a:t>
                      </a:r>
                      <a:r>
                        <a:rPr lang="ru-RU" sz="1700" dirty="0" err="1" smtClean="0"/>
                        <a:t>вибором</a:t>
                      </a:r>
                      <a:r>
                        <a:rPr lang="ru-RU" sz="1700" dirty="0" smtClean="0"/>
                        <a:t> студента – 4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8 у </a:t>
                      </a:r>
                      <a:r>
                        <a:rPr lang="ru-RU" sz="1700" dirty="0" err="1" smtClean="0"/>
                        <a:t>сьомому</a:t>
                      </a:r>
                      <a:r>
                        <a:rPr lang="ru-RU" sz="1700" dirty="0" smtClean="0"/>
                        <a:t> та 5 </a:t>
                      </a:r>
                      <a:r>
                        <a:rPr lang="ru-RU" sz="1700" dirty="0" err="1" smtClean="0"/>
                        <a:t>із</a:t>
                      </a:r>
                      <a:r>
                        <a:rPr lang="ru-RU" sz="1700" dirty="0" smtClean="0"/>
                        <a:t> 10 у восьмому </a:t>
                      </a:r>
                      <a:r>
                        <a:rPr lang="ru-RU" sz="1700" dirty="0" err="1" smtClean="0"/>
                        <a:t>семестрі</a:t>
                      </a:r>
                      <a:r>
                        <a:rPr lang="ru-RU" sz="1700" dirty="0" smtClean="0"/>
                        <a:t>. </a:t>
                      </a:r>
                      <a:r>
                        <a:rPr lang="ru-RU" sz="1700" dirty="0" err="1" smtClean="0"/>
                        <a:t>Наприкінці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err="1" smtClean="0"/>
                        <a:t>навчання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відбувається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атестація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випускників</a:t>
                      </a:r>
                      <a:r>
                        <a:rPr lang="ru-RU" sz="1700" dirty="0" smtClean="0"/>
                        <a:t> у </a:t>
                      </a:r>
                      <a:r>
                        <a:rPr lang="ru-RU" sz="1700" dirty="0" err="1" smtClean="0"/>
                        <a:t>формі</a:t>
                      </a:r>
                      <a:r>
                        <a:rPr lang="ru-RU" sz="1700" dirty="0" smtClean="0"/>
                        <a:t> комплексного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err="1" smtClean="0"/>
                        <a:t>екзамену</a:t>
                      </a:r>
                      <a:r>
                        <a:rPr lang="ru-RU" sz="1700" dirty="0" smtClean="0"/>
                        <a:t>.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759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Можливості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формування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індивідуального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навчального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плану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81844" y="1917948"/>
            <a:ext cx="6624736" cy="4908102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</a:rPr>
              <a:t>У </a:t>
            </a:r>
            <a:r>
              <a:rPr lang="ru-RU" sz="2800" dirty="0" err="1">
                <a:latin typeface="Arial Narrow" panose="020B0606020202030204" pitchFamily="34" charset="0"/>
              </a:rPr>
              <a:t>ході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навчання</a:t>
            </a:r>
            <a:r>
              <a:rPr lang="ru-RU" sz="2800" dirty="0">
                <a:latin typeface="Arial Narrow" panose="020B0606020202030204" pitchFamily="34" charset="0"/>
              </a:rPr>
              <a:t> студент повинен </a:t>
            </a:r>
            <a:r>
              <a:rPr lang="ru-RU" sz="2800" dirty="0" err="1">
                <a:latin typeface="Arial Narrow" panose="020B0606020202030204" pitchFamily="34" charset="0"/>
              </a:rPr>
              <a:t>продемонструвати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здатність</a:t>
            </a:r>
            <a:r>
              <a:rPr lang="ru-RU" sz="2800" dirty="0">
                <a:latin typeface="Arial Narrow" panose="020B0606020202030204" pitchFamily="34" charset="0"/>
              </a:rPr>
              <a:t> бути </a:t>
            </a:r>
            <a:r>
              <a:rPr lang="ru-RU" sz="2800" dirty="0" err="1" smtClean="0">
                <a:latin typeface="Arial Narrow" panose="020B0606020202030204" pitchFamily="34" charset="0"/>
              </a:rPr>
              <a:t>відповідальним</a:t>
            </a:r>
            <a:r>
              <a:rPr lang="ru-RU" sz="2800" dirty="0" smtClean="0"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latin typeface="Arial Narrow" panose="020B0606020202030204" pitchFamily="34" charset="0"/>
              </a:rPr>
              <a:t>формування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особистого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академічного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розвитку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ru-RU" sz="2800" dirty="0" err="1">
                <a:latin typeface="Arial Narrow" panose="020B0606020202030204" pitchFamily="34" charset="0"/>
              </a:rPr>
              <a:t>урахуванням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вибіркових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навчальних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дисциплін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і </a:t>
            </a:r>
            <a:r>
              <a:rPr lang="ru-RU" sz="2800" dirty="0" err="1" smtClean="0">
                <a:latin typeface="Arial Narrow" panose="020B0606020202030204" pitchFamily="34" charset="0"/>
              </a:rPr>
              <a:t>спеціалізації</a:t>
            </a:r>
            <a:r>
              <a:rPr lang="ru-RU" sz="2800" dirty="0" smtClean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2800" dirty="0" smtClean="0">
                <a:latin typeface="Arial Narrow" panose="020B0606020202030204" pitchFamily="34" charset="0"/>
              </a:rPr>
              <a:t>У </a:t>
            </a:r>
            <a:r>
              <a:rPr lang="ru-RU" sz="2800" dirty="0" err="1">
                <a:latin typeface="Arial Narrow" panose="020B0606020202030204" pitchFamily="34" charset="0"/>
              </a:rPr>
              <a:t>зв’язку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ru-RU" sz="2800" dirty="0" err="1">
                <a:latin typeface="Arial Narrow" panose="020B0606020202030204" pitchFamily="34" charset="0"/>
              </a:rPr>
              <a:t>цим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освітня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програма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дозволяє</a:t>
            </a:r>
            <a:r>
              <a:rPr lang="ru-RU" sz="2800" dirty="0">
                <a:latin typeface="Arial Narrow" panose="020B0606020202030204" pitchFamily="34" charset="0"/>
              </a:rPr>
              <a:t> студентам </a:t>
            </a:r>
            <a:r>
              <a:rPr lang="ru-RU" sz="2800" dirty="0" err="1">
                <a:latin typeface="Arial Narrow" panose="020B0606020202030204" pitchFamily="34" charset="0"/>
              </a:rPr>
              <a:t>визначати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обсяг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 smtClean="0">
                <a:latin typeface="Arial Narrow" panose="020B0606020202030204" pitchFamily="34" charset="0"/>
              </a:rPr>
              <a:t>зміст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підготовки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з метою </a:t>
            </a:r>
            <a:r>
              <a:rPr lang="ru-RU" sz="2800" dirty="0" err="1">
                <a:latin typeface="Arial Narrow" panose="020B0606020202030204" pitchFamily="34" charset="0"/>
              </a:rPr>
              <a:t>формування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особистісно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орієнтованого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індивідуального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навчального</a:t>
            </a:r>
            <a:r>
              <a:rPr lang="ru-RU" sz="2800" dirty="0">
                <a:latin typeface="Arial Narrow" panose="020B0606020202030204" pitchFamily="34" charset="0"/>
              </a:rPr>
              <a:t> плану студента. </a:t>
            </a:r>
            <a:r>
              <a:rPr lang="ru-RU" sz="2800" dirty="0" err="1">
                <a:latin typeface="Arial Narrow" panose="020B0606020202030204" pitchFamily="34" charset="0"/>
              </a:rPr>
              <a:t>Обсяг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вибіркових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навчальних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дисциплін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складає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67,5 </a:t>
            </a:r>
            <a:r>
              <a:rPr lang="ru-RU" sz="2800" dirty="0" err="1">
                <a:latin typeface="Arial Narrow" panose="020B0606020202030204" pitchFamily="34" charset="0"/>
              </a:rPr>
              <a:t>кредитів</a:t>
            </a:r>
            <a:r>
              <a:rPr lang="ru-RU" sz="2800" dirty="0">
                <a:latin typeface="Arial Narrow" panose="020B0606020202030204" pitchFamily="34" charset="0"/>
              </a:rPr>
              <a:t> ЄКТС,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становить 28 % </a:t>
            </a:r>
            <a:r>
              <a:rPr lang="ru-RU" sz="2800" dirty="0" err="1">
                <a:latin typeface="Arial Narrow" panose="020B0606020202030204" pitchFamily="34" charset="0"/>
              </a:rPr>
              <a:t>загального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обсягу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кредитів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 smtClean="0">
                <a:latin typeface="Arial Narrow" panose="020B0606020202030204" pitchFamily="34" charset="0"/>
              </a:rPr>
              <a:t>що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передбачені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програмою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підготовки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бакалавра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098" name="Picture 2" descr="http://oneu.edu.ua/wp-content/uploads/2019/01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479" y="1772816"/>
            <a:ext cx="4248472" cy="2412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федра фінансів та фінансово-економічної безпе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350433"/>
            <a:ext cx="4401095" cy="24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40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48663" cy="1219200"/>
          </a:xfrm>
        </p:spPr>
        <p:txBody>
          <a:bodyPr rtlCol="0">
            <a:normAutofit/>
          </a:bodyPr>
          <a:lstStyle/>
          <a:p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Можливість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працевлаштування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фахівців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878388" y="2132856"/>
            <a:ext cx="6516215" cy="4187825"/>
          </a:xfrm>
        </p:spPr>
        <p:txBody>
          <a:bodyPr rtlCol="0">
            <a:normAutofit lnSpcReduction="10000"/>
          </a:bodyPr>
          <a:lstStyle/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державних</a:t>
            </a:r>
            <a:r>
              <a:rPr lang="ru-RU" dirty="0"/>
              <a:t>, </a:t>
            </a:r>
            <a:r>
              <a:rPr lang="ru-RU" dirty="0" err="1"/>
              <a:t>сумісних</a:t>
            </a:r>
            <a:r>
              <a:rPr lang="ru-RU" dirty="0"/>
              <a:t>,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smtClean="0"/>
              <a:t>економіки, </a:t>
            </a:r>
            <a:r>
              <a:rPr lang="ru-RU" dirty="0"/>
              <a:t>банках, </a:t>
            </a:r>
            <a:r>
              <a:rPr lang="ru-RU" dirty="0" err="1"/>
              <a:t>страхових</a:t>
            </a:r>
            <a:r>
              <a:rPr lang="ru-RU" dirty="0"/>
              <a:t>, </a:t>
            </a:r>
            <a:r>
              <a:rPr lang="ru-RU" dirty="0" err="1"/>
              <a:t>консалтингових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;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очолити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наукових</a:t>
            </a:r>
            <a:r>
              <a:rPr lang="ru-RU" dirty="0"/>
              <a:t> і </a:t>
            </a:r>
            <a:r>
              <a:rPr lang="ru-RU" dirty="0" err="1"/>
              <a:t>проектних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;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та </a:t>
            </a:r>
            <a:r>
              <a:rPr lang="ru-RU" dirty="0" err="1"/>
              <a:t>навики</a:t>
            </a:r>
            <a:r>
              <a:rPr lang="ru-RU" dirty="0"/>
              <a:t> в </a:t>
            </a:r>
            <a:r>
              <a:rPr lang="ru-RU" dirty="0" err="1"/>
              <a:t>лабораторіях</a:t>
            </a:r>
            <a:r>
              <a:rPr lang="ru-RU" dirty="0"/>
              <a:t> і центрах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аналітичну</a:t>
            </a:r>
            <a:r>
              <a:rPr lang="ru-RU" dirty="0"/>
              <a:t> роботу та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менеджерами.</a:t>
            </a:r>
          </a:p>
        </p:txBody>
      </p:sp>
      <p:pic>
        <p:nvPicPr>
          <p:cNvPr id="2" name="Picture 2" descr="Курс лекцій на тему: «Міжнародні фінанс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916832"/>
            <a:ext cx="2736304" cy="234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НЕУ - Фінансова безп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044" y="4575651"/>
            <a:ext cx="295232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6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084" y="2924944"/>
            <a:ext cx="9829799" cy="12192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ДГМА - Официальный сайт |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етодичне забезпечення семінарських та практичних занять. Фінанси.  Навчальний трені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8788" y="469847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76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валюты (широкоэкранный формат)</Template>
  <TotalTime>63</TotalTime>
  <Words>488</Words>
  <Application>Microsoft Office PowerPoint</Application>
  <PresentationFormat>Довільний</PresentationFormat>
  <Paragraphs>47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Символы валюты 16 х 9</vt:lpstr>
      <vt:lpstr>Особливості та переваги освітньої програми підготовки бакалавра за спеціальністю 072 Фінанси, банківська справа та страхування</vt:lpstr>
      <vt:lpstr>Характеристика програми спеціальності</vt:lpstr>
      <vt:lpstr>Переваги навчання за спеціальністю «Фінанси, банківська справа та страхування»</vt:lpstr>
      <vt:lpstr>Діяльність фахівця з фінансів передбачає:</vt:lpstr>
      <vt:lpstr>Структура навчальних компонентів</vt:lpstr>
      <vt:lpstr>Можливості формування індивідуального навчального плану</vt:lpstr>
      <vt:lpstr>Можливість працевлаштування фахівців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та переваги освітньої програми підготовки бакалавра за спеціальністю 072 Фінанси, банківська справа та страхування</dc:title>
  <dc:creator>123</dc:creator>
  <cp:lastModifiedBy>Boss</cp:lastModifiedBy>
  <cp:revision>12</cp:revision>
  <dcterms:created xsi:type="dcterms:W3CDTF">2020-11-08T23:10:14Z</dcterms:created>
  <dcterms:modified xsi:type="dcterms:W3CDTF">2021-01-31T21:52:01Z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