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7"/>
  </p:notesMasterIdLst>
  <p:sldIdLst>
    <p:sldId id="256" r:id="rId2"/>
    <p:sldId id="262" r:id="rId3"/>
    <p:sldId id="258" r:id="rId4"/>
    <p:sldId id="257" r:id="rId5"/>
    <p:sldId id="261" r:id="rId6"/>
    <p:sldId id="263" r:id="rId7"/>
    <p:sldId id="282" r:id="rId8"/>
    <p:sldId id="281" r:id="rId9"/>
    <p:sldId id="273" r:id="rId10"/>
    <p:sldId id="260" r:id="rId11"/>
    <p:sldId id="279" r:id="rId12"/>
    <p:sldId id="276" r:id="rId13"/>
    <p:sldId id="270" r:id="rId14"/>
    <p:sldId id="264" r:id="rId15"/>
    <p:sldId id="280" r:id="rId16"/>
  </p:sldIdLst>
  <p:sldSz cx="9144000" cy="5143500" type="screen16x9"/>
  <p:notesSz cx="6858000" cy="9144000"/>
  <p:embeddedFontLst>
    <p:embeddedFont>
      <p:font typeface="Lora" charset="-52"/>
      <p:regular r:id="rId18"/>
      <p:bold r:id="rId19"/>
      <p:italic r:id="rId20"/>
      <p:boldItalic r:id="rId21"/>
    </p:embeddedFont>
    <p:embeddedFont>
      <p:font typeface="Quattrocento Sans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B8BB918-FF32-43EA-A8DA-5BF802ABC686}">
  <a:tblStyle styleId="{FB8BB918-FF32-43EA-A8DA-5BF802ABC6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79484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sz="24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4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Lora"/>
                <a:ea typeface="Lora"/>
                <a:cs typeface="Lora"/>
                <a:sym typeface="Lora"/>
              </a:rPr>
              <a:t>“</a:t>
            </a:r>
            <a:endParaRPr sz="3600" b="1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849086" y="1903445"/>
            <a:ext cx="5239138" cy="126024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 dirty="0"/>
              <a:t>Особливості та переваги освітньо-професійної програми підготовки бакалавра за спеціальністю 072 Фінанси, банківська справа та страхування</a:t>
            </a:r>
            <a:endParaRPr sz="180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1138335" y="970384"/>
            <a:ext cx="6825343" cy="208751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b="1" dirty="0"/>
              <a:t>Університет щорічно відправляє здобувачів вищої освіти на практику. Це допомагає використати набуті теоретичні знання та вдосконалити їх при вирішенні конкретних практичних завдань.</a:t>
            </a:r>
            <a:endParaRPr b="1" dirty="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5"/>
          <p:cNvSpPr/>
          <p:nvPr/>
        </p:nvSpPr>
        <p:spPr>
          <a:xfrm>
            <a:off x="4778025" y="938708"/>
            <a:ext cx="3855147" cy="300127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84" name="Google Shape;384;p3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Технічний бік навчання</a:t>
            </a:r>
            <a:endParaRPr dirty="0"/>
          </a:p>
        </p:txBody>
      </p:sp>
      <p:sp>
        <p:nvSpPr>
          <p:cNvPr id="385" name="Google Shape;385;p35"/>
          <p:cNvSpPr txBox="1">
            <a:spLocks noGrp="1"/>
          </p:cNvSpPr>
          <p:nvPr>
            <p:ph type="body" idx="1"/>
          </p:nvPr>
        </p:nvSpPr>
        <p:spPr>
          <a:xfrm>
            <a:off x="387220" y="1616475"/>
            <a:ext cx="4254760" cy="29451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 b="1" i="1" dirty="0">
                <a:solidFill>
                  <a:schemeClr val="tx1"/>
                </a:solidFill>
              </a:rPr>
              <a:t>Однією з переваг вивчення економічних розрахункових дисциплін є практична робота з реальними економічними задачами на комп</a:t>
            </a:r>
            <a:r>
              <a:rPr lang="en-US" sz="1800" b="1" i="1" dirty="0">
                <a:solidFill>
                  <a:schemeClr val="tx1"/>
                </a:solidFill>
              </a:rPr>
              <a:t>’</a:t>
            </a:r>
            <a:r>
              <a:rPr lang="uk-UA" sz="1800" b="1" i="1" dirty="0" err="1">
                <a:solidFill>
                  <a:schemeClr val="tx1"/>
                </a:solidFill>
              </a:rPr>
              <a:t>ютері</a:t>
            </a:r>
            <a:r>
              <a:rPr lang="uk-UA" sz="1800" b="1" i="1" dirty="0">
                <a:solidFill>
                  <a:schemeClr val="tx1"/>
                </a:solidFill>
              </a:rPr>
              <a:t>. Це дає змогу полегшити розрахунки, тобто автоматизувати їх та залишити час для економічного аналізу, що має вміти складати кожний майбутній спеціаліст. </a:t>
            </a:r>
            <a:endParaRPr sz="1800" b="1" i="1" dirty="0">
              <a:solidFill>
                <a:schemeClr val="tx1"/>
              </a:solidFill>
            </a:endParaRPr>
          </a:p>
        </p:txBody>
      </p:sp>
      <p:grpSp>
        <p:nvGrpSpPr>
          <p:cNvPr id="386" name="Google Shape;386;p35"/>
          <p:cNvGrpSpPr/>
          <p:nvPr/>
        </p:nvGrpSpPr>
        <p:grpSpPr>
          <a:xfrm>
            <a:off x="889984" y="1007708"/>
            <a:ext cx="270226" cy="238344"/>
            <a:chOff x="5247525" y="3007275"/>
            <a:chExt cx="517575" cy="456510"/>
          </a:xfrm>
        </p:grpSpPr>
        <p:sp>
          <p:nvSpPr>
            <p:cNvPr id="387" name="Google Shape;387;p35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5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9" name="Google Shape;389;p3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1026" name="Picture 2" descr="ᐈ График: фото и картинки график, скачать изображения на Depositphotos®">
            <a:extLst>
              <a:ext uri="{FF2B5EF4-FFF2-40B4-BE49-F238E27FC236}">
                <a16:creationId xmlns:a16="http://schemas.microsoft.com/office/drawing/2014/main" xmlns="" id="{63948DBE-3EDA-4D16-8ABE-2D4E7BF1A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85" y="1098788"/>
            <a:ext cx="3493119" cy="224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2"/>
          <p:cNvSpPr/>
          <p:nvPr/>
        </p:nvSpPr>
        <p:spPr>
          <a:xfrm>
            <a:off x="5375410" y="489800"/>
            <a:ext cx="2075120" cy="4163909"/>
          </a:xfrm>
          <a:custGeom>
            <a:avLst/>
            <a:gdLst/>
            <a:ahLst/>
            <a:cxnLst/>
            <a:rect l="l" t="t" r="r" b="b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32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/>
              <a:t>Переваги при дистанційному навчанні</a:t>
            </a:r>
            <a:endParaRPr sz="1800" dirty="0"/>
          </a:p>
        </p:txBody>
      </p:sp>
      <p:sp>
        <p:nvSpPr>
          <p:cNvPr id="349" name="Google Shape;349;p32"/>
          <p:cNvSpPr txBox="1">
            <a:spLocks noGrp="1"/>
          </p:cNvSpPr>
          <p:nvPr>
            <p:ph type="body" idx="1"/>
          </p:nvPr>
        </p:nvSpPr>
        <p:spPr>
          <a:xfrm>
            <a:off x="606489" y="1527464"/>
            <a:ext cx="4553339" cy="3325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/>
              <a:t>Обрана спеціальність є дуже важкою, проте у сучасній ситуації з світовою пандемією стало зрозумілим, що вивчати її вдома набагато легше ніж медицину.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/>
              <a:t>За останні роки було створено безліч програм як для студентів так і для викладачів, що спрощують навчання. Прикладом цього є </a:t>
            </a:r>
            <a:r>
              <a:rPr lang="en-US" sz="1600" b="1" i="1" dirty="0"/>
              <a:t>Google Class, </a:t>
            </a:r>
            <a:r>
              <a:rPr lang="uk-UA" sz="1600" b="1" i="1" dirty="0"/>
              <a:t>де викладачі публікують завдання, ставлять термін для виконання, а потім і оцінюють його.</a:t>
            </a:r>
            <a:endParaRPr sz="1600" b="1" i="1" dirty="0"/>
          </a:p>
        </p:txBody>
      </p:sp>
      <p:grpSp>
        <p:nvGrpSpPr>
          <p:cNvPr id="350" name="Google Shape;350;p32"/>
          <p:cNvGrpSpPr/>
          <p:nvPr/>
        </p:nvGrpSpPr>
        <p:grpSpPr>
          <a:xfrm>
            <a:off x="889984" y="1007708"/>
            <a:ext cx="270226" cy="238344"/>
            <a:chOff x="5247525" y="3007275"/>
            <a:chExt cx="517575" cy="456510"/>
          </a:xfrm>
        </p:grpSpPr>
        <p:sp>
          <p:nvSpPr>
            <p:cNvPr id="351" name="Google Shape;351;p32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3" name="Google Shape;353;p3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pic>
        <p:nvPicPr>
          <p:cNvPr id="2050" name="Picture 2" descr="Міністерство освіти і науки України Криворізький державний комерцій">
            <a:extLst>
              <a:ext uri="{FF2B5EF4-FFF2-40B4-BE49-F238E27FC236}">
                <a16:creationId xmlns:a16="http://schemas.microsoft.com/office/drawing/2014/main" xmlns="" id="{934B0D3F-7E52-4681-9686-57E28C582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691" y="854626"/>
            <a:ext cx="1911974" cy="333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"/>
          <p:cNvSpPr/>
          <p:nvPr/>
        </p:nvSpPr>
        <p:spPr>
          <a:xfrm>
            <a:off x="760452" y="382625"/>
            <a:ext cx="7623096" cy="3631475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6"/>
          <p:cNvSpPr txBox="1">
            <a:spLocks noGrp="1"/>
          </p:cNvSpPr>
          <p:nvPr>
            <p:ph type="title" idx="4294967295"/>
          </p:nvPr>
        </p:nvSpPr>
        <p:spPr>
          <a:xfrm>
            <a:off x="0" y="3892600"/>
            <a:ext cx="4212771" cy="69480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050" dirty="0">
                <a:highlight>
                  <a:srgbClr val="FFCD00"/>
                </a:highlight>
              </a:rPr>
              <a:t>Спеціальність також допомагає дізнатись як працюють економіки різних країн, а в поєднанні з знанням іноземної мови – знайти престижну роботу за кордоном. </a:t>
            </a:r>
            <a:endParaRPr sz="1050" dirty="0">
              <a:highlight>
                <a:srgbClr val="FFCD00"/>
              </a:highlight>
            </a:endParaRPr>
          </a:p>
        </p:txBody>
      </p:sp>
      <p:sp>
        <p:nvSpPr>
          <p:cNvPr id="262" name="Google Shape;262;p26"/>
          <p:cNvSpPr/>
          <p:nvPr/>
        </p:nvSpPr>
        <p:spPr>
          <a:xfrm>
            <a:off x="4469085" y="4390077"/>
            <a:ext cx="205838" cy="272818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6"/>
          <p:cNvSpPr/>
          <p:nvPr/>
        </p:nvSpPr>
        <p:spPr>
          <a:xfrm>
            <a:off x="1453850" y="1553525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6"/>
          <p:cNvSpPr/>
          <p:nvPr/>
        </p:nvSpPr>
        <p:spPr>
          <a:xfrm>
            <a:off x="2879300" y="2940200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6"/>
          <p:cNvSpPr/>
          <p:nvPr/>
        </p:nvSpPr>
        <p:spPr>
          <a:xfrm>
            <a:off x="3891175" y="1288725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6"/>
          <p:cNvSpPr/>
          <p:nvPr/>
        </p:nvSpPr>
        <p:spPr>
          <a:xfrm>
            <a:off x="1911050" y="2010725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6"/>
          <p:cNvSpPr/>
          <p:nvPr/>
        </p:nvSpPr>
        <p:spPr>
          <a:xfrm>
            <a:off x="4484700" y="644968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6"/>
          <p:cNvSpPr/>
          <p:nvPr/>
        </p:nvSpPr>
        <p:spPr>
          <a:xfrm>
            <a:off x="6456675" y="1728125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6"/>
          <p:cNvSpPr/>
          <p:nvPr/>
        </p:nvSpPr>
        <p:spPr>
          <a:xfrm>
            <a:off x="7235875" y="3283800"/>
            <a:ext cx="174600" cy="174600"/>
          </a:xfrm>
          <a:prstGeom prst="donut">
            <a:avLst>
              <a:gd name="adj" fmla="val 35568"/>
            </a:avLst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6"/>
          <p:cNvSpPr txBox="1">
            <a:spLocks noGrp="1"/>
          </p:cNvSpPr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/>
              <a:t>Основні переваги обраної спеціальності саме для мене</a:t>
            </a:r>
            <a:endParaRPr sz="18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>
                <a:highlight>
                  <a:srgbClr val="FFCD00"/>
                </a:highlight>
              </a:rPr>
              <a:t>1. Необхідні знання для відкриття власної справи.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dirty="0"/>
              <a:t>Маючи такі фінансові знання значно легше відкрити і «втримати» свою власну справу, зробити її максимально прибутковою та навчитись інвестувати для отримання пасивного доходу.</a:t>
            </a:r>
            <a:endParaRPr sz="1400" dirty="0"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>
                <a:highlight>
                  <a:srgbClr val="FFCD00"/>
                </a:highlight>
              </a:rPr>
              <a:t>2. Широкі можливості для вибору професії.</a:t>
            </a:r>
            <a:endParaRPr sz="1600" b="1" i="1" dirty="0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dirty="0"/>
              <a:t>А також можливість зміни робочого місця та сфери діяльності.</a:t>
            </a:r>
            <a:endParaRPr sz="1400" dirty="0"/>
          </a:p>
        </p:txBody>
      </p:sp>
      <p:sp>
        <p:nvSpPr>
          <p:cNvPr id="173" name="Google Shape;173;p20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>
                <a:highlight>
                  <a:srgbClr val="FFCD00"/>
                </a:highlight>
              </a:rPr>
              <a:t>3. Надійний і високий заробіток.</a:t>
            </a:r>
            <a:endParaRPr sz="1600" b="1" i="1" dirty="0"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dirty="0"/>
              <a:t>Хороші спеціалісти завжди користуються попитом на ринку праці, а хороші фінансисти тим більше.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6"/>
          <p:cNvSpPr txBox="1">
            <a:spLocks noGrp="1"/>
          </p:cNvSpPr>
          <p:nvPr>
            <p:ph type="subTitle" idx="4294967295"/>
          </p:nvPr>
        </p:nvSpPr>
        <p:spPr>
          <a:xfrm>
            <a:off x="3365210" y="2089109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 b="1" i="1" dirty="0">
                <a:latin typeface="Lora"/>
                <a:ea typeface="Lora"/>
                <a:cs typeface="Lora"/>
                <a:sym typeface="Lora"/>
              </a:rPr>
              <a:t>Сподіваюсь моя презентація була корисною для Вас!</a:t>
            </a:r>
            <a:endParaRPr sz="18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</p:txBody>
      </p:sp>
      <p:cxnSp>
        <p:nvCxnSpPr>
          <p:cNvPr id="395" name="Google Shape;395;p36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6" name="Google Shape;396;p36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dirty="0"/>
              <a:t>Дякую за увагу!</a:t>
            </a:r>
            <a:endParaRPr sz="2400" dirty="0"/>
          </a:p>
        </p:txBody>
      </p:sp>
      <p:cxnSp>
        <p:nvCxnSpPr>
          <p:cNvPr id="397" name="Google Shape;397;p36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8" name="Google Shape;398;p36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36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400" name="Google Shape;400;p3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2" name="Google Shape;402;p3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ctrTitle" idx="4294967295"/>
          </p:nvPr>
        </p:nvSpPr>
        <p:spPr>
          <a:xfrm>
            <a:off x="-686819" y="2222237"/>
            <a:ext cx="4794608" cy="5846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>
                <a:highlight>
                  <a:srgbClr val="FFCD00"/>
                </a:highlight>
              </a:rPr>
              <a:t>Великі надії</a:t>
            </a:r>
            <a:endParaRPr sz="3200" dirty="0">
              <a:highlight>
                <a:srgbClr val="FFCD00"/>
              </a:highlight>
            </a:endParaRPr>
          </a:p>
        </p:txBody>
      </p:sp>
      <p:sp>
        <p:nvSpPr>
          <p:cNvPr id="137" name="Google Shape;137;p18"/>
          <p:cNvSpPr txBox="1">
            <a:spLocks noGrp="1"/>
          </p:cNvSpPr>
          <p:nvPr>
            <p:ph type="subTitle" idx="4294967295"/>
          </p:nvPr>
        </p:nvSpPr>
        <p:spPr>
          <a:xfrm>
            <a:off x="1572958" y="2991934"/>
            <a:ext cx="7116211" cy="19343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 smtClean="0"/>
              <a:t>Бути </a:t>
            </a:r>
            <a:r>
              <a:rPr lang="uk-UA" sz="1600" b="1" i="1" dirty="0"/>
              <a:t>дитиною це так круто і легко, сьогодні ти хочеш бути ветеринаром, завтра – юристом, через рік – письменником і так далі. Дитячі мрії змінюють одна одну, час невпинно рухається вперед і от, коли тобі шістнадцять ти починаєш серйозніше ставитись до вибору майбутньої професії з якою ти хочеш </a:t>
            </a:r>
            <a:r>
              <a:rPr lang="uk-UA" sz="1600" b="1" i="1" dirty="0" err="1"/>
              <a:t>пов</a:t>
            </a:r>
            <a:r>
              <a:rPr lang="en-US" sz="1600" b="1" i="1" dirty="0"/>
              <a:t>’</a:t>
            </a:r>
            <a:r>
              <a:rPr lang="uk-UA" sz="1600" b="1" i="1" dirty="0" err="1"/>
              <a:t>язати</a:t>
            </a:r>
            <a:r>
              <a:rPr lang="uk-UA" sz="1600" b="1" i="1" dirty="0"/>
              <a:t> своє життя. Часом вибір навіть занадто важкий адже у всіх нас просто величезні надії на щасливе і велике майбутнє…</a:t>
            </a:r>
            <a:endParaRPr sz="1600" b="1" i="1" dirty="0"/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18"/>
          <p:cNvGrpSpPr/>
          <p:nvPr/>
        </p:nvGrpSpPr>
        <p:grpSpPr>
          <a:xfrm>
            <a:off x="4184367" y="854983"/>
            <a:ext cx="1035173" cy="1035155"/>
            <a:chOff x="6643075" y="3664250"/>
            <a:chExt cx="407950" cy="407975"/>
          </a:xfrm>
        </p:grpSpPr>
        <p:sp>
          <p:nvSpPr>
            <p:cNvPr id="141" name="Google Shape;141;p18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18"/>
          <p:cNvGrpSpPr/>
          <p:nvPr/>
        </p:nvGrpSpPr>
        <p:grpSpPr>
          <a:xfrm rot="-587406">
            <a:off x="4123593" y="2025001"/>
            <a:ext cx="425594" cy="425570"/>
            <a:chOff x="576250" y="4319400"/>
            <a:chExt cx="442075" cy="442050"/>
          </a:xfrm>
        </p:grpSpPr>
        <p:sp>
          <p:nvSpPr>
            <p:cNvPr id="144" name="Google Shape;144;p18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8"/>
          <p:cNvSpPr/>
          <p:nvPr/>
        </p:nvSpPr>
        <p:spPr>
          <a:xfrm>
            <a:off x="3936800" y="10940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8"/>
          <p:cNvSpPr/>
          <p:nvPr/>
        </p:nvSpPr>
        <p:spPr>
          <a:xfrm rot="2697385">
            <a:off x="5003062" y="1885038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5197375" y="1751151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8"/>
          <p:cNvSpPr/>
          <p:nvPr/>
        </p:nvSpPr>
        <p:spPr>
          <a:xfrm rot="1280154">
            <a:off x="3824697" y="1560092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subTitle" idx="4294967295"/>
          </p:nvPr>
        </p:nvSpPr>
        <p:spPr>
          <a:xfrm>
            <a:off x="2180850" y="1990220"/>
            <a:ext cx="6911077" cy="2402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 b="1" i="1" dirty="0">
                <a:solidFill>
                  <a:schemeClr val="dk1"/>
                </a:solidFill>
                <a:highlight>
                  <a:srgbClr val="FFCD00"/>
                </a:highlight>
                <a:latin typeface="Lora"/>
                <a:sym typeface="Lora"/>
              </a:rPr>
              <a:t>Я Ковальчук Вікторія і чотири роки назад я зробила свій </a:t>
            </a:r>
            <a:r>
              <a:rPr lang="uk-UA" sz="1800" b="1" i="1" dirty="0">
                <a:highlight>
                  <a:srgbClr val="FFCD00"/>
                </a:highlight>
                <a:latin typeface="Lora"/>
                <a:sym typeface="Lora"/>
              </a:rPr>
              <a:t>вибір </a:t>
            </a:r>
            <a:r>
              <a:rPr lang="uk-UA" sz="1800" b="1" i="1" dirty="0" smtClean="0">
                <a:highlight>
                  <a:srgbClr val="FFCD00"/>
                </a:highlight>
                <a:latin typeface="Lora"/>
                <a:sym typeface="Lora"/>
              </a:rPr>
              <a:t>–я </a:t>
            </a:r>
            <a:r>
              <a:rPr lang="uk-UA" sz="1800" b="1" i="1" dirty="0">
                <a:highlight>
                  <a:srgbClr val="FFCD00"/>
                </a:highlight>
                <a:latin typeface="Lora"/>
                <a:sym typeface="Lora"/>
              </a:rPr>
              <a:t>вирішила </a:t>
            </a:r>
            <a:r>
              <a:rPr lang="uk-UA" sz="1800" b="1" i="1" dirty="0">
                <a:solidFill>
                  <a:schemeClr val="dk1"/>
                </a:solidFill>
                <a:highlight>
                  <a:srgbClr val="FFCD00"/>
                </a:highlight>
                <a:latin typeface="Lora"/>
                <a:sym typeface="Lora"/>
              </a:rPr>
              <a:t>стати фінансистом, обравши спеціальність 072 Фінанси, банківська справа та страхування у Хмельницькому університеті управління та права імені Леоніда Юзькова.</a:t>
            </a:r>
            <a:endParaRPr sz="1800" dirty="0">
              <a:solidFill>
                <a:schemeClr val="dk1"/>
              </a:solidFill>
              <a:highlight>
                <a:srgbClr val="FFCD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 dirty="0"/>
          </a:p>
        </p:txBody>
      </p:sp>
      <p:cxnSp>
        <p:nvCxnSpPr>
          <p:cNvPr id="101" name="Google Shape;101;p14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2" name="Google Shape;10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349" y="900943"/>
            <a:ext cx="1133700" cy="11337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000" dirty="0"/>
              <a:t>Привіт!</a:t>
            </a:r>
            <a:endParaRPr sz="4000" dirty="0"/>
          </a:p>
        </p:txBody>
      </p:sp>
      <p:cxnSp>
        <p:nvCxnSpPr>
          <p:cNvPr id="104" name="Google Shape;104;p1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0" y="4163500"/>
            <a:ext cx="9149650" cy="9798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/>
              <a:t>Чому саме фінанси?</a:t>
            </a:r>
            <a:endParaRPr i="1" dirty="0"/>
          </a:p>
        </p:txBody>
      </p:sp>
      <p:grpSp>
        <p:nvGrpSpPr>
          <p:cNvPr id="87" name="Google Shape;87;p13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88" name="Google Shape;88;p13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13"/>
          <p:cNvSpPr txBox="1"/>
          <p:nvPr/>
        </p:nvSpPr>
        <p:spPr>
          <a:xfrm>
            <a:off x="1345200" y="1476774"/>
            <a:ext cx="3226800" cy="2415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200" i="1" dirty="0">
                <a:latin typeface="Quattrocento Sans"/>
                <a:ea typeface="Quattrocento Sans"/>
                <a:cs typeface="Quattrocento Sans"/>
                <a:sym typeface="Quattrocento Sans"/>
              </a:rPr>
              <a:t>Можливо для когось це прозвучить банально, але мене завжди хвилював ряд таких питань як, «чому уряд не може додрукувати грошей, щоб усім вистачило?», «навіщо з заслуженої заробітної плати потрібно віддавати частину кошів?», «що це за страшне слово податки?» та інші.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200" i="1" dirty="0">
                <a:latin typeface="Quattrocento Sans"/>
                <a:ea typeface="Quattrocento Sans"/>
                <a:cs typeface="Quattrocento Sans"/>
                <a:sym typeface="Quattrocento Sans"/>
              </a:rPr>
              <a:t>З віком дещо стало зрозумілішим, але мені дуже хотілось розібратись з цим досконально, дати серйозну відповідь усі питання.</a:t>
            </a:r>
            <a:endParaRPr sz="1200" i="1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847253" y="1590677"/>
            <a:ext cx="4003387" cy="196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200" b="1" i="1" dirty="0">
                <a:highlight>
                  <a:srgbClr val="FFCD00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Тому, коли настав час обирати предмети на Зовнішнє незалежне оцінювання від якого і залежав подальший вступ в університет на обрану спеціальність я була готова – я вирішила стати фінансистом.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uk-UA" sz="1200" b="1" i="1" dirty="0">
              <a:highlight>
                <a:srgbClr val="FFCD00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200" b="1" i="1" dirty="0">
                <a:highlight>
                  <a:srgbClr val="FFCD00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Також це хороший шанс розібратись з усіма фінансовими аспектами життя, що дозволить стати успішною людиною в світі.</a:t>
            </a:r>
            <a:endParaRPr sz="1200" i="1" dirty="0">
              <a:highlight>
                <a:srgbClr val="FFCD00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dirty="0">
                <a:highlight>
                  <a:srgbClr val="FFCD00"/>
                </a:highlight>
              </a:rPr>
              <a:t>Більше відповідей –більше питань</a:t>
            </a:r>
            <a:endParaRPr sz="1600" dirty="0">
              <a:highlight>
                <a:srgbClr val="FFCD00"/>
              </a:highlight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045172" y="1616470"/>
            <a:ext cx="7145778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just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uk-UA" sz="1600" dirty="0"/>
              <a:t>Перші дисципліни, звісно ж, були теоретичними і не давали глибоких відповідей на усі питання. Проте поступово «туман в голові» почав прояснятись. Що на першому курсі було важким -  на четвертому здавалось таким простим, що було незрозуміло, як це не можна було осягнути тоді. Проте не даремно ж кажуть, що для всього є свій час. Так і у навчанні, легкі економічні предмети замінюються важчими і коли ти проходиш цей шлях картинка стає повною. Тому саме від правильно побудованої освітньої програми залежить ефективна робота студента. </a:t>
            </a:r>
            <a:endParaRPr sz="1600" dirty="0"/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368559" y="1847300"/>
            <a:ext cx="4405434" cy="20528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600" b="1" i="1" dirty="0">
                <a:highlight>
                  <a:srgbClr val="FFCD00"/>
                </a:highlight>
              </a:rPr>
              <a:t>Освітньо-професійна програма спеціальності 072 Фінанси, банківська справа  та страхування є достатньо широкою та дає усі необхідні базові знання для студентів. Після закінчення університету майбутні спеціалісти будуть мати багато варіантів для подальшого працевлаштування. </a:t>
            </a:r>
            <a:endParaRPr sz="1600" b="1" i="1" dirty="0">
              <a:highlight>
                <a:srgbClr val="FFCD00"/>
              </a:highlight>
            </a:endParaRPr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i="1" dirty="0"/>
              <a:t>Особливості обраної освітньої програми </a:t>
            </a:r>
            <a:endParaRPr sz="1800" i="1"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4907902" y="1436914"/>
            <a:ext cx="3806890" cy="34127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i="1" dirty="0"/>
              <a:t>Тут вже кожен студент зможе обрати роботу до смаку, чи у фінансовій організації, чи у страховій компанії, чи у банку, чи на державному або приватному підприємстві і так далі. У цьому і полягає основна перевага цієї освітньої програми – її масштабність.</a:t>
            </a:r>
            <a:endParaRPr i="1"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38"/>
          <p:cNvSpPr txBox="1">
            <a:spLocks noGrp="1"/>
          </p:cNvSpPr>
          <p:nvPr>
            <p:ph type="body" idx="1"/>
          </p:nvPr>
        </p:nvSpPr>
        <p:spPr>
          <a:xfrm>
            <a:off x="1381250" y="13116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Студенти на обраній спеціальності вивчають такі предмети, як: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- Страхування;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- Фінанси;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- Економіку підприємства та Фінанси підприємств;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- Фінансовий аналіз та Фінансову звітність підприємств;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- Банківська система;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- Бухгалтерський облік та інші.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400" b="1" i="1" dirty="0"/>
              <a:t>Усі ці предмети є достатньо складними, але необхідними для подальшого працевлаштування у сфері страхування або фінансів. Тобто освітня програма складена саме так, щоб дати усі необхідні для цього знання.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uk-UA" sz="1400" b="1" i="1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lang="uk-UA" sz="14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sz="1400" dirty="0"/>
          </a:p>
        </p:txBody>
      </p:sp>
      <p:sp>
        <p:nvSpPr>
          <p:cNvPr id="420" name="Google Shape;420;p38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/>
              <a:t>Предмети</a:t>
            </a:r>
            <a:endParaRPr i="1" dirty="0"/>
          </a:p>
        </p:txBody>
      </p:sp>
      <p:grpSp>
        <p:nvGrpSpPr>
          <p:cNvPr id="421" name="Google Shape;421;p38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422" name="Google Shape;422;p38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6" name="Google Shape;426;p38"/>
          <p:cNvSpPr/>
          <p:nvPr/>
        </p:nvSpPr>
        <p:spPr>
          <a:xfrm>
            <a:off x="5650" y="4707750"/>
            <a:ext cx="9144000" cy="435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/>
              <a:t>Широкий вибір предметів</a:t>
            </a:r>
            <a:endParaRPr i="1" dirty="0"/>
          </a:p>
        </p:txBody>
      </p:sp>
      <p:sp>
        <p:nvSpPr>
          <p:cNvPr id="408" name="Google Shape;408;p37"/>
          <p:cNvSpPr txBox="1">
            <a:spLocks noGrp="1"/>
          </p:cNvSpPr>
          <p:nvPr>
            <p:ph type="body" idx="1"/>
          </p:nvPr>
        </p:nvSpPr>
        <p:spPr>
          <a:xfrm>
            <a:off x="1008325" y="1662545"/>
            <a:ext cx="7851710" cy="23483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b="1" i="1" dirty="0"/>
              <a:t>Окрім базових </a:t>
            </a:r>
            <a:r>
              <a:rPr lang="uk-UA" b="1" i="1" dirty="0" err="1"/>
              <a:t>обов</a:t>
            </a:r>
            <a:r>
              <a:rPr lang="en-US" b="1" i="1" dirty="0"/>
              <a:t>’</a:t>
            </a:r>
            <a:r>
              <a:rPr lang="uk-UA" b="1" i="1" dirty="0" err="1"/>
              <a:t>язкових</a:t>
            </a:r>
            <a:r>
              <a:rPr lang="uk-UA" b="1" i="1" dirty="0"/>
              <a:t> предметів студентам дають можливість обрати додаткові, які будуть цікавішими для вивчення або ж </a:t>
            </a:r>
            <a:r>
              <a:rPr lang="uk-UA" b="1" i="1" dirty="0" err="1"/>
              <a:t>пріорітетнішими</a:t>
            </a:r>
            <a:r>
              <a:rPr lang="uk-UA" b="1" i="1" dirty="0"/>
              <a:t> при здобутті вищої професійної освіти.</a:t>
            </a:r>
            <a:endParaRPr b="1" i="1" dirty="0"/>
          </a:p>
        </p:txBody>
      </p:sp>
      <p:grpSp>
        <p:nvGrpSpPr>
          <p:cNvPr id="409" name="Google Shape;409;p3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410" name="Google Shape;410;p3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4" name="Google Shape;414;p3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9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/>
              <a:t>Етапи вивчення спеціальності</a:t>
            </a:r>
            <a:endParaRPr sz="1800" dirty="0"/>
          </a:p>
        </p:txBody>
      </p:sp>
      <p:grpSp>
        <p:nvGrpSpPr>
          <p:cNvPr id="307" name="Google Shape;307;p2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308" name="Google Shape;308;p2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29"/>
          <p:cNvSpPr/>
          <p:nvPr/>
        </p:nvSpPr>
        <p:spPr>
          <a:xfrm>
            <a:off x="1499592" y="2053050"/>
            <a:ext cx="1685100" cy="1685100"/>
          </a:xfrm>
          <a:prstGeom prst="ellipse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200" b="1" dirty="0">
                <a:latin typeface="Lora"/>
                <a:ea typeface="Lora"/>
                <a:cs typeface="Lora"/>
                <a:sym typeface="Lora"/>
              </a:rPr>
              <a:t>1. Вивчення теоретичних дисциплін</a:t>
            </a:r>
            <a:endParaRPr sz="1200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6721258" y="2053050"/>
            <a:ext cx="1685100" cy="1685100"/>
          </a:xfrm>
          <a:prstGeom prst="ellipse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200" b="1" dirty="0">
                <a:latin typeface="Lora"/>
                <a:ea typeface="Lora"/>
                <a:cs typeface="Lora"/>
                <a:sym typeface="Lora"/>
              </a:rPr>
              <a:t>3. Практика</a:t>
            </a:r>
            <a:endParaRPr sz="1200"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4110400" y="2053050"/>
            <a:ext cx="1685100" cy="1685100"/>
          </a:xfrm>
          <a:prstGeom prst="ellipse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b="1" dirty="0">
                <a:latin typeface="Lora"/>
                <a:ea typeface="Lora"/>
                <a:cs typeface="Lora"/>
                <a:sym typeface="Lora"/>
              </a:rPr>
              <a:t>2. </a:t>
            </a:r>
            <a:r>
              <a:rPr lang="uk-UA" sz="1050" b="1" dirty="0">
                <a:latin typeface="Lora"/>
                <a:ea typeface="Lora"/>
                <a:cs typeface="Lora"/>
                <a:sym typeface="Lora"/>
              </a:rPr>
              <a:t>Вивчення дисциплін практичного характеру</a:t>
            </a:r>
            <a:endParaRPr sz="1050" b="1" dirty="0"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315" name="Google Shape;315;p29"/>
          <p:cNvCxnSpPr>
            <a:endCxn id="314" idx="2"/>
          </p:cNvCxnSpPr>
          <p:nvPr/>
        </p:nvCxnSpPr>
        <p:spPr>
          <a:xfrm>
            <a:off x="3184600" y="2895600"/>
            <a:ext cx="925800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sm" len="sm"/>
          </a:ln>
        </p:spPr>
      </p:cxnSp>
      <p:cxnSp>
        <p:nvCxnSpPr>
          <p:cNvPr id="316" name="Google Shape;316;p29"/>
          <p:cNvCxnSpPr>
            <a:endCxn id="313" idx="2"/>
          </p:cNvCxnSpPr>
          <p:nvPr/>
        </p:nvCxnSpPr>
        <p:spPr>
          <a:xfrm>
            <a:off x="5795458" y="2895600"/>
            <a:ext cx="925800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sm" len="sm"/>
          </a:ln>
        </p:spPr>
      </p:cxnSp>
      <p:sp>
        <p:nvSpPr>
          <p:cNvPr id="317" name="Google Shape;317;p2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841</Words>
  <Application>Microsoft Office PowerPoint</Application>
  <PresentationFormat>Екран (16:9)</PresentationFormat>
  <Paragraphs>62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Lora</vt:lpstr>
      <vt:lpstr>Quattrocento Sans</vt:lpstr>
      <vt:lpstr>Viola template</vt:lpstr>
      <vt:lpstr>Особливості та переваги освітньо-професійної програми підготовки бакалавра за спеціальністю 072 Фінанси, банківська справа та страхування</vt:lpstr>
      <vt:lpstr>Великі надії</vt:lpstr>
      <vt:lpstr>Привіт!</vt:lpstr>
      <vt:lpstr>Чому саме фінанси?</vt:lpstr>
      <vt:lpstr>Більше відповідей –більше питань</vt:lpstr>
      <vt:lpstr>Особливості обраної освітньої програми </vt:lpstr>
      <vt:lpstr>Предмети</vt:lpstr>
      <vt:lpstr>Широкий вибір предметів</vt:lpstr>
      <vt:lpstr>Етапи вивчення спеціальності</vt:lpstr>
      <vt:lpstr>Презентація PowerPoint</vt:lpstr>
      <vt:lpstr>Технічний бік навчання</vt:lpstr>
      <vt:lpstr>Переваги при дистанційному навчанні</vt:lpstr>
      <vt:lpstr>Спеціальність також допомагає дізнатись як працюють економіки різних країн, а в поєднанні з знанням іноземної мови – знайти престижну роботу за кордоном. </vt:lpstr>
      <vt:lpstr>Основні переваги обраної спеціальності саме для мене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та переваги освітньо-професійної програми підготовки бакалавра за спеціальністю 072 Фінанси, банківська справа та страхування</dc:title>
  <dc:creator>Ihor</dc:creator>
  <cp:lastModifiedBy>Дмитрий</cp:lastModifiedBy>
  <cp:revision>14</cp:revision>
  <dcterms:modified xsi:type="dcterms:W3CDTF">2020-11-27T11:27:58Z</dcterms:modified>
</cp:coreProperties>
</file>